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5"/>
  </p:notesMasterIdLst>
  <p:sldIdLst>
    <p:sldId id="498" r:id="rId5"/>
    <p:sldId id="475" r:id="rId6"/>
    <p:sldId id="814" r:id="rId7"/>
    <p:sldId id="797" r:id="rId8"/>
    <p:sldId id="786" r:id="rId9"/>
    <p:sldId id="820" r:id="rId10"/>
    <p:sldId id="822" r:id="rId11"/>
    <p:sldId id="815" r:id="rId12"/>
    <p:sldId id="821" r:id="rId13"/>
    <p:sldId id="835" r:id="rId14"/>
    <p:sldId id="812" r:id="rId15"/>
    <p:sldId id="823" r:id="rId16"/>
    <p:sldId id="837" r:id="rId17"/>
    <p:sldId id="789" r:id="rId18"/>
    <p:sldId id="839" r:id="rId19"/>
    <p:sldId id="838" r:id="rId20"/>
    <p:sldId id="793" r:id="rId21"/>
    <p:sldId id="844" r:id="rId22"/>
    <p:sldId id="841" r:id="rId23"/>
    <p:sldId id="847" r:id="rId24"/>
    <p:sldId id="845" r:id="rId25"/>
    <p:sldId id="846" r:id="rId26"/>
    <p:sldId id="849" r:id="rId27"/>
    <p:sldId id="850" r:id="rId28"/>
    <p:sldId id="824" r:id="rId29"/>
    <p:sldId id="818" r:id="rId30"/>
    <p:sldId id="819" r:id="rId31"/>
    <p:sldId id="851" r:id="rId32"/>
    <p:sldId id="826" r:id="rId33"/>
    <p:sldId id="828" r:id="rId34"/>
    <p:sldId id="861" r:id="rId35"/>
    <p:sldId id="855" r:id="rId36"/>
    <p:sldId id="863" r:id="rId37"/>
    <p:sldId id="829" r:id="rId38"/>
    <p:sldId id="830" r:id="rId39"/>
    <p:sldId id="831" r:id="rId40"/>
    <p:sldId id="832" r:id="rId41"/>
    <p:sldId id="827" r:id="rId42"/>
    <p:sldId id="852" r:id="rId43"/>
    <p:sldId id="873" r:id="rId44"/>
    <p:sldId id="874" r:id="rId45"/>
    <p:sldId id="867" r:id="rId46"/>
    <p:sldId id="880" r:id="rId47"/>
    <p:sldId id="881" r:id="rId48"/>
    <p:sldId id="882" r:id="rId49"/>
    <p:sldId id="883" r:id="rId50"/>
    <p:sldId id="872" r:id="rId51"/>
    <p:sldId id="833" r:id="rId52"/>
    <p:sldId id="870" r:id="rId53"/>
    <p:sldId id="864" r:id="rId54"/>
    <p:sldId id="853" r:id="rId55"/>
    <p:sldId id="886" r:id="rId56"/>
    <p:sldId id="885" r:id="rId57"/>
    <p:sldId id="887" r:id="rId58"/>
    <p:sldId id="807" r:id="rId59"/>
    <p:sldId id="825" r:id="rId60"/>
    <p:sldId id="888" r:id="rId61"/>
    <p:sldId id="891" r:id="rId62"/>
    <p:sldId id="810" r:id="rId63"/>
    <p:sldId id="848" r:id="rId64"/>
  </p:sldIdLst>
  <p:sldSz cx="9144000" cy="6858000" type="screen4x3"/>
  <p:notesSz cx="6807200" cy="993933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伊藤 宏幸" initials="" lastIdx="10" clrIdx="0"/>
  <p:cmAuthor id="1" name="楽天株式会社" initials="楽天株式会社" lastIdx="19" clrIdx="1"/>
  <p:cmAuthor id="2" name="Hiroyuki Ito (The Hiro)" initials="TheHiro" lastIdx="1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0D296"/>
    <a:srgbClr val="FF9966"/>
    <a:srgbClr val="FF6600"/>
    <a:srgbClr val="BF0000"/>
    <a:srgbClr val="4D4D4D"/>
    <a:srgbClr val="969696"/>
    <a:srgbClr val="00506E"/>
    <a:srgbClr val="FF0066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/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A488322-F2BA-4B5B-9748-0D474271808F}" styleName="中間 3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中間 3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淡色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24" autoAdjust="0"/>
    <p:restoredTop sz="99506" autoAdjust="0"/>
  </p:normalViewPr>
  <p:slideViewPr>
    <p:cSldViewPr showGuides="1">
      <p:cViewPr varScale="1">
        <p:scale>
          <a:sx n="69" d="100"/>
          <a:sy n="69" d="100"/>
        </p:scale>
        <p:origin x="-1668" y="-90"/>
      </p:cViewPr>
      <p:guideLst>
        <p:guide orient="horz" pos="3861"/>
        <p:guide orient="horz" pos="2047"/>
        <p:guide orient="horz" pos="164"/>
        <p:guide orient="horz" pos="1706"/>
        <p:guide orient="horz" pos="504"/>
        <p:guide orient="horz" pos="3385"/>
        <p:guide orient="horz" pos="391"/>
        <p:guide pos="226"/>
        <p:guide pos="55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ableStyles" Target="tableStyles.xml"/></Relationships>
</file>

<file path=ppt/media/image1.gif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0.jpeg>
</file>

<file path=ppt/media/image21.png>
</file>

<file path=ppt/media/image22.jpeg>
</file>

<file path=ppt/media/image23.jpeg>
</file>

<file path=ppt/media/image24.png>
</file>

<file path=ppt/media/image25.jpeg>
</file>

<file path=ppt/media/image26.png>
</file>

<file path=ppt/media/image27.jpg>
</file>

<file path=ppt/media/image28.jpg>
</file>

<file path=ppt/media/image4.jpeg>
</file>

<file path=ppt/media/image5.png>
</file>

<file path=ppt/media/image6.gi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E22AB-730F-4C4B-A6E7-89E97B93078F}" type="datetimeFigureOut">
              <a:rPr kumimoji="1" lang="ja-JP" altLang="en-US" smtClean="0"/>
              <a:t>2014/8/5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8E3F1-FAA5-4043-BB02-BBDB9D30AFA5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4114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23126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29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3910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75687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39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81839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49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6543864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864855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58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60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6684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35138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67798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baseline="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8E3F1-FAA5-4043-BB02-BBDB9D30AFA5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22455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360000" y="540000"/>
            <a:ext cx="8424000" cy="2160000"/>
          </a:xfrm>
          <a:prstGeom prst="rect">
            <a:avLst/>
          </a:prstGeom>
          <a:noFill/>
        </p:spPr>
        <p:txBody>
          <a:bodyPr anchor="b" anchorCtr="0">
            <a:normAutofit/>
          </a:bodyPr>
          <a:lstStyle>
            <a:lvl1pPr algn="l">
              <a:defRPr sz="40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/>
          </p:nvPr>
        </p:nvSpPr>
        <p:spPr>
          <a:xfrm>
            <a:off x="360000" y="3204000"/>
            <a:ext cx="8424000" cy="2160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1400" b="1" baseline="0">
                <a:solidFill>
                  <a:schemeClr val="tx1"/>
                </a:solidFill>
                <a:latin typeface="Arial Unicode MS" pitchFamily="50" charset="-128"/>
                <a:ea typeface="ＭＳ Ｐゴシック" pitchFamily="50" charset="-128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 dirty="0"/>
          </a:p>
        </p:txBody>
      </p:sp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7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rmAutofit/>
          </a:bodyPr>
          <a:lstStyle>
            <a:lvl1pPr algn="ctr">
              <a:defRPr sz="28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スライド見出し</a:t>
            </a:r>
            <a:endParaRPr kumimoji="1" lang="ja-JP" altLang="en-US" dirty="0"/>
          </a:p>
        </p:txBody>
      </p:sp>
      <p:sp>
        <p:nvSpPr>
          <p:cNvPr id="10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1" name="スライド番号プレースホルダ 2"/>
          <p:cNvSpPr txBox="1">
            <a:spLocks noGrp="1"/>
          </p:cNvSpPr>
          <p:nvPr userDrawn="1"/>
        </p:nvSpPr>
        <p:spPr bwMode="auto">
          <a:xfrm>
            <a:off x="8600504" y="6387135"/>
            <a:ext cx="255198" cy="24622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A4208183-D1D2-4F7E-8D00-ABEF26284ACB}" type="slidenum">
              <a:rPr lang="en-US" altLang="ja-JP" sz="1000" b="1">
                <a:latin typeface="Arial" pitchFamily="34" charset="0"/>
                <a:cs typeface="Arial" pitchFamily="34" charset="0"/>
              </a:rPr>
              <a:pPr algn="r">
                <a:defRPr/>
              </a:pPr>
              <a:t>‹#›</a:t>
            </a:fld>
            <a:endParaRPr lang="en-US" altLang="ja-JP" sz="10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図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058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" y="6336000"/>
            <a:ext cx="2664000" cy="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69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akuten.co.jp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agile2014.sched.org/event/356d50c44035cafe4c27c33da03c2b8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agilealliance.org/files/5014/0509/9284/ExperienceReport.2014.Ito.pdf" TargetMode="External"/><Relationship Id="rId4" Type="http://schemas.openxmlformats.org/officeDocument/2006/relationships/hyperlink" Target="http://schd.ws/hosted_files/agile2014/65/1748_TechnologyDrivenDevelopment.pdf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hageyahhoo" TargetMode="External"/><Relationship Id="rId5" Type="http://schemas.openxmlformats.org/officeDocument/2006/relationships/image" Target="../media/image4.jpeg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scaledagileframework.com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heezyworld.com/2010/11/21/ui-tests-default-dat/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de.google.com/p/selenium/wiki/PageObjects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atisfice.com/articles/sbtm.pdf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qualitestgroup.com/howTo/How-to-write-an-Exploratory-Test-Charter" TargetMode="External"/><Relationship Id="rId5" Type="http://schemas.openxmlformats.org/officeDocument/2006/relationships/hyperlink" Target="http://www.satisfice.com/tools/htsm.pdf" TargetMode="External"/><Relationship Id="rId4" Type="http://schemas.openxmlformats.org/officeDocument/2006/relationships/hyperlink" Target="http://testobsessed.com/wp-content/uploads/2011/04/testheuristicscheatsheetv1.pdf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pitest.org/quickstart/mutators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schd.ws/hosted_files/agile2014/c1/1435_Mutation_Test_-_A_New_Way_to_Improve_Code_and_Test.pdf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restweb.cs.ucl.ac.uk/resources/mutation_testing_repository/" TargetMode="External"/><Relationship Id="rId5" Type="http://schemas.openxmlformats.org/officeDocument/2006/relationships/hyperlink" Target="http://pitest.org/" TargetMode="External"/><Relationship Id="rId4" Type="http://schemas.openxmlformats.org/officeDocument/2006/relationships/hyperlink" Target="http://www.parasoft.com/products/article.jsp?articleId=291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ooks.rakuten.co.jp/rk/91a2285c6f0b4fea867632bcd286bf1d/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ilealliance.org/files/9814/0509/9343/ExperienceReport.2014.Power.pdf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hyperlink" Target="http://agile2015.agilealliance.org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agile2014.agilealliance.org/program/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agilealliance.org/resources/" TargetMode="External"/><Relationship Id="rId4" Type="http://schemas.openxmlformats.org/officeDocument/2006/relationships/hyperlink" Target="http://d.hatena.ne.jp/hageyahhoo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107504" y="1143328"/>
            <a:ext cx="8928992" cy="3416320"/>
          </a:xfrm>
          <a:prstGeom prst="rect">
            <a:avLst/>
          </a:prstGeom>
          <a:ln>
            <a:noFill/>
          </a:ln>
        </p:spPr>
        <p:txBody>
          <a:bodyPr wrap="square" anchor="t" anchorCtr="0">
            <a:noAutofit/>
          </a:bodyPr>
          <a:lstStyle/>
          <a:p>
            <a:r>
              <a:rPr lang="en-US" altLang="ja-JP" sz="72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Agile2014 </a:t>
            </a:r>
            <a:r>
              <a:rPr lang="en-US" altLang="ja-JP" sz="7200" b="1" dirty="0">
                <a:solidFill>
                  <a:srgbClr val="C00000"/>
                </a:solidFill>
                <a:latin typeface="+mj-ea"/>
                <a:cs typeface="Arial" pitchFamily="34" charset="0"/>
              </a:rPr>
              <a:t>Report</a:t>
            </a:r>
            <a:endParaRPr lang="en-US" altLang="ja-JP" sz="7200" b="1" dirty="0" smtClean="0">
              <a:solidFill>
                <a:srgbClr val="C00000"/>
              </a:solidFill>
              <a:latin typeface="+mj-ea"/>
              <a:ea typeface="+mj-ea"/>
              <a:cs typeface="Arial" pitchFamily="34" charset="0"/>
            </a:endParaRP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As a Speaker and a Reporter</a:t>
            </a:r>
          </a:p>
          <a:p>
            <a:r>
              <a:rPr lang="en-US" altLang="ja-JP" sz="4800" b="1" dirty="0" smtClean="0">
                <a:solidFill>
                  <a:srgbClr val="C00000"/>
                </a:solidFill>
                <a:latin typeface="+mj-ea"/>
                <a:ea typeface="+mj-ea"/>
                <a:cs typeface="Arial" pitchFamily="34" charset="0"/>
              </a:rPr>
              <a:t>of the latest Agile in the world</a:t>
            </a:r>
            <a:endParaRPr lang="en-US" altLang="ja-JP" sz="6000" b="1" dirty="0" smtClean="0">
              <a:solidFill>
                <a:srgbClr val="C00000"/>
              </a:solidFill>
              <a:latin typeface="+mj-ea"/>
              <a:ea typeface="+mj-ea"/>
              <a:cs typeface="Arial" pitchFamily="34" charset="0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360427" y="4797152"/>
            <a:ext cx="8424798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Aug/05/2014</a:t>
            </a:r>
            <a:endParaRPr lang="en-US" altLang="ja-JP" sz="1400" b="1" dirty="0" smtClean="0">
              <a:latin typeface="Arial" pitchFamily="34" charset="0"/>
              <a:cs typeface="Arial" pitchFamily="34" charset="0"/>
            </a:endParaRP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Hiroyuki Ito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Development Process Optimization Department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, </a:t>
            </a:r>
            <a:r>
              <a:rPr lang="en-US" altLang="ja-JP" sz="1400" b="1" dirty="0" smtClean="0">
                <a:latin typeface="Arial" pitchFamily="34" charset="0"/>
                <a:cs typeface="Arial" pitchFamily="34" charset="0"/>
              </a:rPr>
              <a:t>Rakuten, </a:t>
            </a:r>
            <a:r>
              <a:rPr lang="en-US" altLang="ja-JP" sz="1400" b="1" dirty="0">
                <a:latin typeface="Arial" pitchFamily="34" charset="0"/>
                <a:cs typeface="Arial" pitchFamily="34" charset="0"/>
              </a:rPr>
              <a:t>Inc.</a:t>
            </a:r>
          </a:p>
          <a:p>
            <a:pPr>
              <a:lnSpc>
                <a:spcPts val="1800"/>
              </a:lnSpc>
            </a:pPr>
            <a:r>
              <a:rPr lang="en-US" altLang="ja-JP" sz="1400" b="1" dirty="0" smtClean="0">
                <a:latin typeface="Arial" pitchFamily="34" charset="0"/>
                <a:cs typeface="Arial" pitchFamily="34" charset="0"/>
                <a:hlinkClick r:id="rId3"/>
              </a:rPr>
              <a:t>http://www.rakuten.co.jp/</a:t>
            </a:r>
            <a:endParaRPr lang="en-US" altLang="ja-JP" sz="14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672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Trend of sessions</a:t>
            </a:r>
            <a:endParaRPr kumimoji="1" lang="ja-JP" altLang="en-US" dirty="0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129681"/>
              </p:ext>
            </p:extLst>
          </p:nvPr>
        </p:nvGraphicFramePr>
        <p:xfrm>
          <a:off x="251520" y="895957"/>
          <a:ext cx="8640961" cy="534135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3600400"/>
                <a:gridCol w="1296144"/>
                <a:gridCol w="3744417"/>
              </a:tblGrid>
              <a:tr h="2543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Category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015" marR="9015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Sessions</a:t>
                      </a:r>
                      <a:endParaRPr lang="en-US" altLang="ja-JP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015" marR="9015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Memo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015" marR="9015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Agile Bootcamp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Coaching &amp; Mentoring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Testing &amp; Quality Assurance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Collaboration Culture &amp; Teams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Development Practices &amp; Craftsmanship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DevOps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Enterprise Agile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Project Program and Portfolio Management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24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Experience Reports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25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TheHiro</a:t>
                      </a:r>
                      <a:r>
                        <a:rPr lang="en-US" altLang="ja-JP" sz="1200" b="1" i="0" u="none" strike="noStrike" baseline="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 made a presentation here.</a:t>
                      </a:r>
                      <a:endParaRPr lang="ja-JP" altLang="en-US" sz="1200" b="1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Keynote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Leadership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Learning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Lightning Talks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Open Jam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All day event</a:t>
                      </a:r>
                      <a:r>
                        <a:rPr lang="en-US" altLang="ja-JP" sz="1200" u="none" strike="noStrike" baseline="0" dirty="0" smtClean="0">
                          <a:effectLst/>
                          <a:latin typeface="+mn-lt"/>
                        </a:rPr>
                        <a:t> held everyday.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Research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Including LT for researchers.</a:t>
                      </a:r>
                      <a:r>
                        <a:rPr lang="en-US" altLang="ja-JP" sz="1200" u="none" strike="noStrike" baseline="0" dirty="0" smtClean="0">
                          <a:effectLst/>
                          <a:latin typeface="+mn-lt"/>
                        </a:rPr>
                        <a:t> 10 min/person.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Special Events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u="none" strike="noStrike" dirty="0" smtClean="0">
                          <a:effectLst/>
                          <a:latin typeface="+mn-lt"/>
                        </a:rPr>
                        <a:t>Including</a:t>
                      </a:r>
                      <a:r>
                        <a:rPr lang="en-US" altLang="ja-JP" sz="1200" u="none" strike="noStrike" baseline="0" dirty="0" smtClean="0">
                          <a:effectLst/>
                          <a:latin typeface="+mn-lt"/>
                        </a:rPr>
                        <a:t> parties.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Stalwarts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8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User Experience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11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Working </a:t>
                      </a:r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with </a:t>
                      </a:r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Customers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350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Total</a:t>
                      </a:r>
                      <a:endParaRPr lang="ja-JP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272</a:t>
                      </a:r>
                      <a:endParaRPr lang="en-US" altLang="ja-JP" sz="12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sp>
        <p:nvSpPr>
          <p:cNvPr id="6" name="四角形吹き出し 5"/>
          <p:cNvSpPr/>
          <p:nvPr/>
        </p:nvSpPr>
        <p:spPr bwMode="auto">
          <a:xfrm>
            <a:off x="6300192" y="1412776"/>
            <a:ext cx="2160000" cy="900000"/>
          </a:xfrm>
          <a:prstGeom prst="wedgeRectCallout">
            <a:avLst>
              <a:gd name="adj1" fmla="val -90375"/>
              <a:gd name="adj2" fmla="val 33113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Related to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kern="0" dirty="0" smtClean="0">
                <a:solidFill>
                  <a:sysClr val="windowText" lastClr="000000"/>
                </a:solidFill>
              </a:rPr>
              <a:t>QA Section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四角形吹き出し 6"/>
          <p:cNvSpPr/>
          <p:nvPr/>
        </p:nvSpPr>
        <p:spPr bwMode="auto">
          <a:xfrm>
            <a:off x="6300192" y="3501008"/>
            <a:ext cx="2160000" cy="900000"/>
          </a:xfrm>
          <a:prstGeom prst="wedgeRectCallout">
            <a:avLst>
              <a:gd name="adj1" fmla="val 54042"/>
              <a:gd name="adj2" fmla="val -112552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Top-down</a:t>
            </a:r>
            <a:endParaRPr kumimoji="0" lang="en-US" altLang="ja-JP" sz="2000" kern="0" dirty="0">
              <a:solidFill>
                <a:sysClr val="windowText" lastClr="000000"/>
              </a:solidFill>
            </a:endParaRP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approaches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are increasing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4385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Comparison of trends (with Yamaguchi-san @Yahoo)</a:t>
            </a:r>
            <a:endParaRPr kumimoji="1" lang="ja-JP" altLang="en-US" dirty="0"/>
          </a:p>
        </p:txBody>
      </p:sp>
      <p:graphicFrame>
        <p:nvGraphicFramePr>
          <p:cNvPr id="3" name="表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8872045"/>
              </p:ext>
            </p:extLst>
          </p:nvPr>
        </p:nvGraphicFramePr>
        <p:xfrm>
          <a:off x="323530" y="895957"/>
          <a:ext cx="8640000" cy="5342409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3312366"/>
                <a:gridCol w="672075"/>
                <a:gridCol w="672075"/>
                <a:gridCol w="672075"/>
                <a:gridCol w="3311409"/>
              </a:tblGrid>
              <a:tr h="19786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 smtClean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Category</a:t>
                      </a:r>
                      <a:endParaRPr lang="ja-JP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fi-FI" sz="900" b="1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Sessions</a:t>
                      </a:r>
                      <a:endParaRPr lang="fi-FI" sz="9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Memo</a:t>
                      </a:r>
                      <a:endParaRPr lang="ja-JP" alt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</a:tr>
              <a:tr h="197867">
                <a:tc vMerge="1">
                  <a:txBody>
                    <a:bodyPr/>
                    <a:lstStyle/>
                    <a:p>
                      <a:pPr algn="ctr" fontAlgn="ctr"/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2012</a:t>
                      </a:r>
                      <a:endParaRPr lang="en-US" altLang="ja-JP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2013</a:t>
                      </a:r>
                      <a:endParaRPr lang="en-US" altLang="ja-JP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900" b="1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2014</a:t>
                      </a:r>
                      <a:endParaRPr lang="en-US" altLang="ja-JP" sz="9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0000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Adoption &amp; Transformation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Divided</a:t>
                      </a:r>
                      <a:r>
                        <a:rPr lang="en-US" altLang="ja-JP" sz="9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into “Enterprise Agile”, “Learning”, and so on.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Agile Bootcamp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Coaching &amp; Mentoring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Distrubuted Agile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in 2012.</a:t>
                      </a:r>
                      <a:endParaRPr lang="ja-JP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Emerging Applications of Agile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in 2012.</a:t>
                      </a:r>
                      <a:endParaRPr lang="ja-JP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Croudsourced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in 2013.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Lean Startup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Held only in 2013.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Testing &amp; Quality Assurance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12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11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000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Collaboration Culture &amp; Teams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Development Practices &amp; Craftsmanship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DevOps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Enterprise Agile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21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Project Program and Portfolio Management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Experience Reports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Keynote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Leadership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12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Learning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Lightning Talks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0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3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900" u="none" strike="noStrike" baseline="0" dirty="0" smtClean="0">
                          <a:effectLst/>
                          <a:latin typeface="+mn-lt"/>
                        </a:rPr>
                        <a:t>10 min/person.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Open Jam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26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Including “Coaches Clinic” in 2012.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Research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Including LT for researchers.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Special Events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ja-JP" sz="900" u="none" strike="noStrike" dirty="0" smtClean="0">
                          <a:effectLst/>
                          <a:latin typeface="+mn-lt"/>
                        </a:rPr>
                        <a:t>Including</a:t>
                      </a:r>
                      <a:r>
                        <a:rPr lang="en-US" altLang="ja-JP" sz="900" u="none" strike="noStrike" baseline="0" dirty="0" smtClean="0">
                          <a:effectLst/>
                          <a:latin typeface="+mn-lt"/>
                        </a:rPr>
                        <a:t> parties.</a:t>
                      </a:r>
                      <a:endParaRPr lang="ja-JP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Stalwarts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9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8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  <a:latin typeface="+mn-lt"/>
                        </a:rPr>
                        <a:t>User Experience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12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14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11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Working </a:t>
                      </a:r>
                      <a:r>
                        <a:rPr lang="en-US" sz="900" u="none" strike="noStrike" dirty="0">
                          <a:effectLst/>
                          <a:latin typeface="+mn-lt"/>
                        </a:rPr>
                        <a:t>with </a:t>
                      </a:r>
                      <a:r>
                        <a:rPr lang="en-US" sz="900" u="none" strike="noStrike" dirty="0" smtClean="0">
                          <a:effectLst/>
                          <a:latin typeface="+mn-lt"/>
                        </a:rPr>
                        <a:t>Customers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17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u="none" strike="noStrike" dirty="0">
                          <a:effectLst/>
                          <a:latin typeface="+mn-lt"/>
                        </a:rPr>
                        <a:t>15</a:t>
                      </a:r>
                      <a:endParaRPr lang="en-US" altLang="ja-JP" sz="9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7867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9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Total</a:t>
                      </a:r>
                      <a:endParaRPr lang="ja-JP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242</a:t>
                      </a:r>
                      <a:endParaRPr lang="en-US" altLang="ja-JP" sz="9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259</a:t>
                      </a:r>
                      <a:endParaRPr lang="en-US" altLang="ja-JP" sz="9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900" b="1" u="none" strike="noStrike" dirty="0">
                          <a:solidFill>
                            <a:srgbClr val="0066FF"/>
                          </a:solidFill>
                          <a:effectLst/>
                          <a:latin typeface="+mn-lt"/>
                        </a:rPr>
                        <a:t>272</a:t>
                      </a:r>
                      <a:endParaRPr lang="en-US" altLang="ja-JP" sz="900" b="1" i="0" u="none" strike="noStrike" dirty="0">
                        <a:solidFill>
                          <a:srgbClr val="0066FF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2000" marR="72000" marT="9015" marB="0" anchor="ctr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sp>
        <p:nvSpPr>
          <p:cNvPr id="5" name="四角形吹き出し 4"/>
          <p:cNvSpPr/>
          <p:nvPr/>
        </p:nvSpPr>
        <p:spPr bwMode="auto">
          <a:xfrm>
            <a:off x="6965042" y="1988840"/>
            <a:ext cx="2160000" cy="900000"/>
          </a:xfrm>
          <a:prstGeom prst="wedgeRectCallout">
            <a:avLst>
              <a:gd name="adj1" fmla="val -89804"/>
              <a:gd name="adj2" fmla="val 35853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Remaining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at the same level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四角形吹き出し 6"/>
          <p:cNvSpPr/>
          <p:nvPr/>
        </p:nvSpPr>
        <p:spPr bwMode="auto">
          <a:xfrm>
            <a:off x="6965042" y="3284984"/>
            <a:ext cx="2160000" cy="900000"/>
          </a:xfrm>
          <a:prstGeom prst="wedgeRectCallout">
            <a:avLst>
              <a:gd name="adj1" fmla="val -89804"/>
              <a:gd name="adj2" fmla="val -40861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0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Increasing</a:t>
            </a:r>
            <a:endParaRPr kumimoji="0" lang="ja-JP" altLang="en-US" sz="20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5223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590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Information and </a:t>
            </a:r>
            <a:r>
              <a:rPr lang="en-US" altLang="ja-JP" dirty="0" smtClean="0"/>
              <a:t>documents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Session information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solidFill>
                  <a:srgbClr val="008000"/>
                </a:solidFill>
                <a:latin typeface="+mn-lt"/>
                <a:ea typeface="+mn-ea"/>
                <a:cs typeface="ＭＳ 明朝"/>
                <a:hlinkClick r:id="rId3"/>
              </a:rPr>
              <a:t>http</a:t>
            </a:r>
            <a:r>
              <a:rPr kumimoji="0" lang="en-US" altLang="ja-JP" sz="1800" b="0" kern="0" dirty="0">
                <a:solidFill>
                  <a:srgbClr val="008000"/>
                </a:solidFill>
                <a:latin typeface="+mn-lt"/>
                <a:ea typeface="+mn-ea"/>
                <a:cs typeface="ＭＳ 明朝"/>
                <a:hlinkClick r:id="rId3"/>
              </a:rPr>
              <a:t>://agile2014.sched.org/event/356d50c44035cafe4c27c33da03c2b80</a:t>
            </a:r>
            <a:r>
              <a:rPr kumimoji="0" lang="en-US" altLang="ja-JP" sz="1800" b="0" kern="0" dirty="0" smtClean="0">
                <a:solidFill>
                  <a:srgbClr val="008000"/>
                </a:solidFill>
                <a:latin typeface="+mn-lt"/>
                <a:ea typeface="+mn-ea"/>
                <a:cs typeface="ＭＳ 明朝"/>
                <a:hlinkClick r:id="rId3"/>
              </a:rPr>
              <a:t>#</a:t>
            </a:r>
            <a:endParaRPr kumimoji="0" lang="en-US" altLang="ja-JP" sz="1800" b="0" kern="0" dirty="0" smtClean="0">
              <a:solidFill>
                <a:srgbClr val="008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resentation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 document published </a:t>
            </a: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on Agile Alliance 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site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>
                <a:solidFill>
                  <a:srgbClr val="008000"/>
                </a:solidFill>
                <a:latin typeface="+mn-lt"/>
                <a:cs typeface="ＭＳ 明朝"/>
                <a:hlinkClick r:id="rId4"/>
              </a:rPr>
              <a:t>http://schd.ws/hosted_files/agile2014/65/</a:t>
            </a:r>
            <a:r>
              <a:rPr kumimoji="0" lang="en-US" altLang="ja-JP" sz="1800" b="0" kern="0" dirty="0" smtClean="0">
                <a:solidFill>
                  <a:srgbClr val="008000"/>
                </a:solidFill>
                <a:latin typeface="+mn-lt"/>
                <a:cs typeface="ＭＳ 明朝"/>
                <a:hlinkClick r:id="rId4"/>
              </a:rPr>
              <a:t>1748_TechnologyDrivenDevelopment.pdf</a:t>
            </a:r>
            <a:endParaRPr kumimoji="0" lang="en-US" altLang="ja-JP" sz="1800" b="0" kern="0" dirty="0" smtClean="0">
              <a:solidFill>
                <a:srgbClr val="008000"/>
              </a:solidFill>
              <a:latin typeface="+mn-lt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Paper published on Agile Alliance site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1800" b="0" kern="0" dirty="0" smtClean="0">
                <a:latin typeface="+mn-lt"/>
                <a:ea typeface="+mn-ea"/>
                <a:cs typeface="ＭＳ 明朝"/>
                <a:hlinkClick r:id="rId5"/>
              </a:rPr>
              <a:t>http</a:t>
            </a:r>
            <a:r>
              <a:rPr kumimoji="0" lang="en-US" altLang="ja-JP" sz="1800" b="0" kern="0" dirty="0">
                <a:latin typeface="+mn-lt"/>
                <a:ea typeface="+mn-ea"/>
                <a:cs typeface="ＭＳ 明朝"/>
                <a:hlinkClick r:id="rId5"/>
              </a:rPr>
              <a:t>://www.agilealliance.org/files/5014/0509/9284/ExperienceReport.2014.</a:t>
            </a:r>
            <a:r>
              <a:rPr kumimoji="0" lang="en-US" altLang="ja-JP" sz="1800" b="0" kern="0" dirty="0" smtClean="0">
                <a:latin typeface="+mn-lt"/>
                <a:ea typeface="+mn-ea"/>
                <a:cs typeface="ＭＳ 明朝"/>
                <a:hlinkClick r:id="rId5"/>
              </a:rPr>
              <a:t>Ito.pdf</a:t>
            </a:r>
            <a:endParaRPr kumimoji="0" lang="en-US" altLang="ja-JP" sz="1800" b="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87507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Before session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7" name="図 6" descr="01_セッション参加者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1" y="692696"/>
            <a:ext cx="8871385" cy="55446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4561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Before session</a:t>
            </a:r>
            <a:r>
              <a:rPr lang="en-US" altLang="ja-JP" kern="0" dirty="0">
                <a:solidFill>
                  <a:schemeClr val="accent1"/>
                </a:solidFill>
                <a:latin typeface="+mn-lt"/>
                <a:ea typeface="+mj-ea"/>
              </a:rPr>
              <a:t> </a:t>
            </a:r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(expanded)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5" name="図 4" descr="満員御礼の魚拓_2014-07-27 のコピー 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5227"/>
            <a:ext cx="9144000" cy="2787547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 bwMode="auto">
          <a:xfrm>
            <a:off x="251520" y="4077072"/>
            <a:ext cx="4176464" cy="720080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正方形/長方形 6"/>
          <p:cNvSpPr/>
          <p:nvPr/>
        </p:nvSpPr>
        <p:spPr bwMode="auto">
          <a:xfrm>
            <a:off x="8207055" y="2480444"/>
            <a:ext cx="648072" cy="504056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円形吹き出し 7"/>
          <p:cNvSpPr/>
          <p:nvPr/>
        </p:nvSpPr>
        <p:spPr bwMode="auto">
          <a:xfrm>
            <a:off x="5364088" y="5157192"/>
            <a:ext cx="3528392" cy="935541"/>
          </a:xfrm>
          <a:prstGeom prst="wedgeEllipseCallout">
            <a:avLst>
              <a:gd name="adj1" fmla="val -49191"/>
              <a:gd name="adj2" fmla="val -119202"/>
            </a:avLst>
          </a:prstGeom>
          <a:solidFill>
            <a:srgbClr val="FFFF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accent1"/>
                </a:solidFill>
              </a:rPr>
              <a:t>Fully booked!?</a:t>
            </a:r>
          </a:p>
          <a:p>
            <a:pPr algn="ctr"/>
            <a:r>
              <a:rPr lang="en-US" altLang="ja-JP" sz="2400" b="1" dirty="0" smtClean="0">
                <a:solidFill>
                  <a:schemeClr val="accent1"/>
                </a:solidFill>
              </a:rPr>
              <a:t>(105 seats)</a:t>
            </a:r>
          </a:p>
        </p:txBody>
      </p:sp>
    </p:spTree>
    <p:extLst>
      <p:ext uri="{BB962C8B-B14F-4D97-AF65-F5344CB8AC3E}">
        <p14:creationId xmlns:p14="http://schemas.microsoft.com/office/powerpoint/2010/main" val="102896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On session program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02_セッション情報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52" y="850900"/>
            <a:ext cx="9036496" cy="5083029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 bwMode="auto">
          <a:xfrm>
            <a:off x="3779912" y="2564904"/>
            <a:ext cx="3456384" cy="1656184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0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4049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Venue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03_room_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992" y="849600"/>
            <a:ext cx="4716016" cy="2652759"/>
          </a:xfrm>
          <a:prstGeom prst="rect">
            <a:avLst/>
          </a:prstGeom>
        </p:spPr>
      </p:pic>
      <p:pic>
        <p:nvPicPr>
          <p:cNvPr id="3" name="図 2" descr="03_room_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" y="3645024"/>
            <a:ext cx="4464496" cy="2511280"/>
          </a:xfrm>
          <a:prstGeom prst="rect">
            <a:avLst/>
          </a:prstGeom>
        </p:spPr>
      </p:pic>
      <p:pic>
        <p:nvPicPr>
          <p:cNvPr id="5" name="図 4" descr="05_room_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31" y="3645024"/>
            <a:ext cx="4464496" cy="251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8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Key item as a speaker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8" name="図 7" descr="06_bad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836" y="849600"/>
            <a:ext cx="2952328" cy="524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85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Image of presentation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3" name="図 2" descr="登壇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2" y="849600"/>
            <a:ext cx="9066097" cy="50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9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2"/>
          <p:cNvSpPr txBox="1">
            <a:spLocks/>
          </p:cNvSpPr>
          <p:nvPr/>
        </p:nvSpPr>
        <p:spPr>
          <a:xfrm>
            <a:off x="3660078" y="1016733"/>
            <a:ext cx="288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rgbClr val="000000"/>
                </a:solidFill>
                <a:latin typeface="+mn-lt"/>
                <a:ea typeface="+mn-ea"/>
              </a:rPr>
              <a:t>Hiroyuki Ito</a:t>
            </a:r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About me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857919"/>
            <a:ext cx="3404220" cy="1144041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4857919"/>
            <a:ext cx="3413521" cy="1153342"/>
          </a:xfrm>
          <a:prstGeom prst="rect">
            <a:avLst/>
          </a:prstGeom>
        </p:spPr>
      </p:pic>
      <p:pic>
        <p:nvPicPr>
          <p:cNvPr id="1026" name="Picture 2" descr="C:\Users\hiroyuki.a.ito\Pictures\Thehiro_v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78" y="1016732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2"/>
          <p:cNvSpPr txBox="1">
            <a:spLocks/>
          </p:cNvSpPr>
          <p:nvPr/>
        </p:nvSpPr>
        <p:spPr>
          <a:xfrm>
            <a:off x="3660078" y="3169996"/>
            <a:ext cx="5400320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Test-Driven</a:t>
            </a:r>
          </a:p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solidFill>
                  <a:schemeClr val="accent1"/>
                </a:solidFill>
                <a:latin typeface="+mn-lt"/>
                <a:ea typeface="+mn-ea"/>
              </a:rPr>
              <a:t>Development Group</a:t>
            </a:r>
            <a:endParaRPr lang="en-US" altLang="ja-JP" sz="360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3660078" y="2089634"/>
            <a:ext cx="540032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lvl="0"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b="0" kern="0" dirty="0" smtClean="0">
                <a:solidFill>
                  <a:schemeClr val="accent6"/>
                </a:solidFill>
                <a:latin typeface="+mn-lt"/>
                <a:ea typeface="+mn-ea"/>
                <a:hlinkClick r:id="rId6"/>
              </a:rPr>
              <a:t>@hageyahhoo</a:t>
            </a:r>
            <a:endParaRPr lang="en-US" altLang="ja-JP" sz="3600" b="0" kern="0" dirty="0" smtClean="0">
              <a:solidFill>
                <a:srgbClr val="000000"/>
              </a:solidFill>
              <a:latin typeface="+mn-lt"/>
              <a:ea typeface="+mn-ea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6540398" y="1016733"/>
            <a:ext cx="2520000" cy="108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 defTabSz="38100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sz="3600" kern="0" dirty="0" smtClean="0">
                <a:latin typeface="+mn-lt"/>
                <a:ea typeface="+mn-ea"/>
              </a:rPr>
              <a:t>(The Hiro)</a:t>
            </a:r>
          </a:p>
        </p:txBody>
      </p:sp>
    </p:spTree>
    <p:extLst>
      <p:ext uri="{BB962C8B-B14F-4D97-AF65-F5344CB8AC3E}">
        <p14:creationId xmlns:p14="http://schemas.microsoft.com/office/powerpoint/2010/main" val="52294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Result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About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60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persons attended.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Attendance Ratio =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57%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Average : about </a:t>
            </a:r>
            <a:r>
              <a:rPr kumimoji="0" lang="en-US" altLang="ja-JP" sz="2400" kern="0" dirty="0" smtClean="0">
                <a:solidFill>
                  <a:srgbClr val="0066FF"/>
                </a:solidFill>
                <a:latin typeface="+mn-lt"/>
                <a:ea typeface="+mn-ea"/>
                <a:cs typeface="ＭＳ 明朝"/>
              </a:rPr>
              <a:t>50%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(-&gt;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GOOD!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)</a:t>
            </a: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252000" y="465313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My shepherds often reacted positively during my presentation.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He is a real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cs typeface="ＭＳ 明朝"/>
              </a:rPr>
              <a:t>SAMURAI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! (-&gt; </a:t>
            </a:r>
            <a:r>
              <a:rPr kumimoji="0" lang="en-US" altLang="ja-JP" sz="2400" kern="0" dirty="0" smtClean="0">
                <a:solidFill>
                  <a:srgbClr val="008000"/>
                </a:solidFill>
                <a:latin typeface="+mn-lt"/>
                <a:cs typeface="ＭＳ 明朝"/>
              </a:rPr>
              <a:t>Maybe good </a:t>
            </a:r>
            <a:r>
              <a:rPr kumimoji="0" lang="en-US" altLang="ja-JP" sz="2400" kern="0" dirty="0" smtClean="0">
                <a:solidFill>
                  <a:srgbClr val="008000"/>
                </a:solidFill>
                <a:latin typeface="+mn-lt"/>
                <a:cs typeface="ＭＳ 明朝"/>
                <a:sym typeface="Wingdings"/>
              </a:rPr>
              <a:t>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)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9929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Only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3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persons left during my presentation.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Remaining Ratio =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95%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Average : about </a:t>
            </a:r>
            <a:r>
              <a:rPr kumimoji="0" lang="en-US" altLang="ja-JP" sz="2400" kern="0" dirty="0" smtClean="0">
                <a:solidFill>
                  <a:srgbClr val="0066FF"/>
                </a:solidFill>
                <a:latin typeface="+mn-lt"/>
                <a:ea typeface="+mn-ea"/>
                <a:cs typeface="ＭＳ 明朝"/>
              </a:rPr>
              <a:t>80%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(-&gt;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GOOD!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32265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6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>
                <a:solidFill>
                  <a:schemeClr val="accent1"/>
                </a:solidFill>
                <a:latin typeface="+mn-lt"/>
                <a:ea typeface="+mj-ea"/>
              </a:rPr>
              <a:t>Rebecca Wirfs-Brock: </a:t>
            </a:r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Track chair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RebeccaAndHir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4" y="850900"/>
            <a:ext cx="8935772" cy="502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80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Jutta Eckstein: My shepherd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6" name="図 5" descr="JuttaAndHir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59" y="849600"/>
            <a:ext cx="8938083" cy="502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1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Impression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Englishnization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is useful.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 had no trouble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making a presentation with English.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s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peaking in front of many English native speakers.</a:t>
            </a:r>
          </a:p>
        </p:txBody>
      </p:sp>
      <p:sp>
        <p:nvSpPr>
          <p:cNvPr id="12" name="タイトル 2"/>
          <p:cNvSpPr txBox="1">
            <a:spLocks/>
          </p:cNvSpPr>
          <p:nvPr/>
        </p:nvSpPr>
        <p:spPr>
          <a:xfrm>
            <a:off x="252000" y="465313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cs typeface="ＭＳ 明朝"/>
              </a:rPr>
              <a:t>Writing a paper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 was very useful for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c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larifying ideas got through your work.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a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cquiring how to think, evaluate, and explain objectively.</a:t>
            </a:r>
          </a:p>
          <a:p>
            <a:pPr marL="342900" indent="-342900" algn="l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cs typeface="ＭＳ 明朝"/>
              </a:rPr>
              <a:t>publishing ideas throughout the world easily and fast.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9929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Practicing a presentation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was very useful.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Feedback is very important before the real presentation.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Rakuten members gave me a lot of insightful feedbacks before the conference.</a:t>
            </a:r>
          </a:p>
        </p:txBody>
      </p:sp>
    </p:spTree>
    <p:extLst>
      <p:ext uri="{BB962C8B-B14F-4D97-AF65-F5344CB8AC3E}">
        <p14:creationId xmlns:p14="http://schemas.microsoft.com/office/powerpoint/2010/main" val="428040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Next Action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Attend as a speaker again!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 have some themes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Advanced testing</a:t>
            </a:r>
          </a:p>
          <a:p>
            <a:pPr marL="800100" lvl="1" indent="-342900"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Improve by metrics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9929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>
                <a:solidFill>
                  <a:srgbClr val="BF0000"/>
                </a:solidFill>
                <a:cs typeface="ＭＳ 明朝"/>
              </a:rPr>
              <a:t>Nurture younger </a:t>
            </a:r>
            <a:r>
              <a:rPr kumimoji="0" lang="en-US" altLang="ja-JP" sz="2400" kern="0" dirty="0" smtClean="0">
                <a:solidFill>
                  <a:srgbClr val="BF0000"/>
                </a:solidFill>
                <a:cs typeface="ＭＳ 明朝"/>
              </a:rPr>
              <a:t>members and colleagues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cs typeface="ＭＳ 明朝"/>
              </a:rPr>
              <a:t>for consistent growth of our company.</a:t>
            </a:r>
            <a:endParaRPr kumimoji="0" lang="en-US" altLang="ja-JP" sz="2400" b="0" kern="0" dirty="0">
              <a:solidFill>
                <a:schemeClr val="tx1"/>
              </a:solidFill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Write and submit papers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Attend the next conference as a speaker</a:t>
            </a:r>
          </a:p>
        </p:txBody>
      </p:sp>
    </p:spTree>
    <p:extLst>
      <p:ext uri="{BB962C8B-B14F-4D97-AF65-F5344CB8AC3E}">
        <p14:creationId xmlns:p14="http://schemas.microsoft.com/office/powerpoint/2010/main" val="428040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590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About 3 years ago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3366F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800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213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This year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3366F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800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rgbClr val="660066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rgbClr val="008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373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8" grpId="0"/>
      <p:bldP spid="18" grpId="0"/>
      <p:bldP spid="1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The latest trend of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Agile, Scrum, and Lean are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ordinary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Most of practitioners are thinking about the better ways to utilize them more.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3429000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I found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3 big trends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cs typeface="ＭＳ 明朝"/>
              </a:rPr>
              <a:t>Organizational approach	-&gt; </a:t>
            </a:r>
            <a:r>
              <a:rPr kumimoji="0" lang="en-US" altLang="ja-JP" sz="2400" kern="0" dirty="0" smtClean="0">
                <a:solidFill>
                  <a:srgbClr val="008000"/>
                </a:solidFill>
                <a:cs typeface="ＭＳ 明朝"/>
              </a:rPr>
              <a:t>Enterprise Agile</a:t>
            </a:r>
            <a:endParaRPr kumimoji="0" lang="en-US" altLang="ja-JP" sz="2400" kern="0" dirty="0" smtClean="0">
              <a:solidFill>
                <a:srgbClr val="008000"/>
              </a:solidFill>
              <a:latin typeface="+mn-lt"/>
              <a:ea typeface="+mn-ea"/>
              <a:cs typeface="ＭＳ 明朝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Technical approach		-&gt; </a:t>
            </a:r>
            <a:r>
              <a:rPr kumimoji="0" lang="en-US" altLang="ja-JP" sz="2400" kern="0" dirty="0" smtClean="0">
                <a:solidFill>
                  <a:srgbClr val="008000"/>
                </a:solidFill>
                <a:latin typeface="+mn-lt"/>
                <a:ea typeface="+mn-ea"/>
                <a:cs typeface="ＭＳ 明朝"/>
              </a:rPr>
              <a:t>Testing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Combination of both		-&gt; </a:t>
            </a:r>
            <a:r>
              <a:rPr kumimoji="0" lang="en-US" altLang="ja-JP" sz="2400" kern="0" dirty="0" smtClean="0">
                <a:solidFill>
                  <a:srgbClr val="008000"/>
                </a:solidFill>
                <a:latin typeface="+mn-lt"/>
                <a:ea typeface="+mn-ea"/>
                <a:cs typeface="ＭＳ 明朝"/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1464819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rgbClr val="660066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1. Enterprise Agile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976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 txBox="1">
            <a:spLocks/>
          </p:cNvSpPr>
          <p:nvPr/>
        </p:nvSpPr>
        <p:spPr>
          <a:xfrm>
            <a:off x="360000" y="1192412"/>
            <a:ext cx="8424000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/>
              <a:t>What is Agile2014?</a:t>
            </a:r>
            <a:endParaRPr lang="en-US" altLang="ja-JP" sz="96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419298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図形グループ 5"/>
          <p:cNvGrpSpPr/>
          <p:nvPr/>
        </p:nvGrpSpPr>
        <p:grpSpPr>
          <a:xfrm>
            <a:off x="3672000" y="900000"/>
            <a:ext cx="1800000" cy="2110952"/>
            <a:chOff x="2915816" y="1628800"/>
            <a:chExt cx="1800000" cy="2110952"/>
          </a:xfrm>
        </p:grpSpPr>
        <p:sp>
          <p:nvSpPr>
            <p:cNvPr id="43" name="Oval 14"/>
            <p:cNvSpPr/>
            <p:nvPr/>
          </p:nvSpPr>
          <p:spPr bwMode="auto">
            <a:xfrm>
              <a:off x="3409379" y="1628800"/>
              <a:ext cx="790752" cy="805738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2" name="Isosceles Triangle 15"/>
            <p:cNvSpPr/>
            <p:nvPr/>
          </p:nvSpPr>
          <p:spPr bwMode="auto">
            <a:xfrm>
              <a:off x="3409379" y="1990560"/>
              <a:ext cx="790752" cy="986617"/>
            </a:xfrm>
            <a:prstGeom prst="triangl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2915816" y="3131162"/>
              <a:ext cx="1800000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Executives</a:t>
              </a:r>
              <a:endParaRPr kumimoji="1" lang="en-US" altLang="ja-JP" sz="2400" dirty="0" smtClean="0"/>
            </a:p>
          </p:txBody>
        </p:sp>
      </p:grpSp>
      <p:grpSp>
        <p:nvGrpSpPr>
          <p:cNvPr id="7" name="図形グループ 6"/>
          <p:cNvGrpSpPr/>
          <p:nvPr/>
        </p:nvGrpSpPr>
        <p:grpSpPr>
          <a:xfrm>
            <a:off x="2339752" y="2420888"/>
            <a:ext cx="1800000" cy="2110952"/>
            <a:chOff x="1547664" y="2132856"/>
            <a:chExt cx="1800000" cy="2110952"/>
          </a:xfrm>
        </p:grpSpPr>
        <p:sp>
          <p:nvSpPr>
            <p:cNvPr id="47" name="Oval 14"/>
            <p:cNvSpPr/>
            <p:nvPr/>
          </p:nvSpPr>
          <p:spPr bwMode="auto">
            <a:xfrm>
              <a:off x="2041227" y="2132856"/>
              <a:ext cx="790752" cy="80573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6" name="Isosceles Triangle 15"/>
            <p:cNvSpPr/>
            <p:nvPr/>
          </p:nvSpPr>
          <p:spPr bwMode="auto">
            <a:xfrm>
              <a:off x="2057039" y="2494615"/>
              <a:ext cx="790752" cy="98661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1547664" y="3635218"/>
              <a:ext cx="1800000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Managers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5796136" y="2533480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3362626" y="4496368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Ordinary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9" name="円/楕円 18"/>
          <p:cNvSpPr/>
          <p:nvPr/>
        </p:nvSpPr>
        <p:spPr bwMode="auto">
          <a:xfrm>
            <a:off x="2699792" y="4293096"/>
            <a:ext cx="3744416" cy="2259623"/>
          </a:xfrm>
          <a:prstGeom prst="ellipse">
            <a:avLst/>
          </a:prstGeom>
          <a:noFill/>
          <a:ln w="381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8" name="四角形吹き出し 57"/>
          <p:cNvSpPr/>
          <p:nvPr/>
        </p:nvSpPr>
        <p:spPr bwMode="auto">
          <a:xfrm>
            <a:off x="6156176" y="5589240"/>
            <a:ext cx="2160000" cy="1080000"/>
          </a:xfrm>
          <a:prstGeom prst="wedgeRectCallout">
            <a:avLst>
              <a:gd name="adj1" fmla="val -57268"/>
              <a:gd name="adj2" fmla="val -92460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Bottom-up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approach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45" name="グループ化 17"/>
          <p:cNvGrpSpPr/>
          <p:nvPr/>
        </p:nvGrpSpPr>
        <p:grpSpPr>
          <a:xfrm>
            <a:off x="971600" y="1628800"/>
            <a:ext cx="1521476" cy="2110952"/>
            <a:chOff x="1266668" y="1788691"/>
            <a:chExt cx="1521476" cy="2110952"/>
          </a:xfrm>
        </p:grpSpPr>
        <p:sp>
          <p:nvSpPr>
            <p:cNvPr id="59" name="Isosceles Triangle 15"/>
            <p:cNvSpPr/>
            <p:nvPr/>
          </p:nvSpPr>
          <p:spPr bwMode="auto">
            <a:xfrm>
              <a:off x="1632030" y="2150451"/>
              <a:ext cx="790752" cy="986617"/>
            </a:xfrm>
            <a:prstGeom prst="triangl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0" name="Oval 14"/>
            <p:cNvSpPr/>
            <p:nvPr/>
          </p:nvSpPr>
          <p:spPr bwMode="auto">
            <a:xfrm>
              <a:off x="1616215" y="1788691"/>
              <a:ext cx="790752" cy="805738"/>
            </a:xfrm>
            <a:prstGeom prst="ellips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1" name="テキスト ボックス 60"/>
            <p:cNvSpPr txBox="1"/>
            <p:nvPr/>
          </p:nvSpPr>
          <p:spPr>
            <a:xfrm>
              <a:off x="1266668" y="3291053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65634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図形グループ 5"/>
          <p:cNvGrpSpPr/>
          <p:nvPr/>
        </p:nvGrpSpPr>
        <p:grpSpPr>
          <a:xfrm>
            <a:off x="3672000" y="900000"/>
            <a:ext cx="1800000" cy="2110952"/>
            <a:chOff x="2915816" y="1628800"/>
            <a:chExt cx="1800000" cy="2110952"/>
          </a:xfrm>
        </p:grpSpPr>
        <p:sp>
          <p:nvSpPr>
            <p:cNvPr id="43" name="Oval 14"/>
            <p:cNvSpPr/>
            <p:nvPr/>
          </p:nvSpPr>
          <p:spPr bwMode="auto">
            <a:xfrm>
              <a:off x="3409379" y="1628800"/>
              <a:ext cx="790752" cy="805738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2" name="Isosceles Triangle 15"/>
            <p:cNvSpPr/>
            <p:nvPr/>
          </p:nvSpPr>
          <p:spPr bwMode="auto">
            <a:xfrm>
              <a:off x="3409379" y="1990560"/>
              <a:ext cx="790752" cy="986617"/>
            </a:xfrm>
            <a:prstGeom prst="triangle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2915816" y="3131162"/>
              <a:ext cx="1800000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Executives</a:t>
              </a:r>
              <a:endParaRPr kumimoji="1" lang="en-US" altLang="ja-JP" sz="2400" dirty="0" smtClean="0"/>
            </a:p>
          </p:txBody>
        </p:sp>
      </p:grpSp>
      <p:grpSp>
        <p:nvGrpSpPr>
          <p:cNvPr id="7" name="図形グループ 6"/>
          <p:cNvGrpSpPr/>
          <p:nvPr/>
        </p:nvGrpSpPr>
        <p:grpSpPr>
          <a:xfrm>
            <a:off x="2339752" y="2420888"/>
            <a:ext cx="1800000" cy="2110952"/>
            <a:chOff x="1547664" y="2132856"/>
            <a:chExt cx="1800000" cy="2110952"/>
          </a:xfrm>
        </p:grpSpPr>
        <p:sp>
          <p:nvSpPr>
            <p:cNvPr id="47" name="Oval 14"/>
            <p:cNvSpPr/>
            <p:nvPr/>
          </p:nvSpPr>
          <p:spPr bwMode="auto">
            <a:xfrm>
              <a:off x="2041227" y="2132856"/>
              <a:ext cx="790752" cy="80573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6" name="Isosceles Triangle 15"/>
            <p:cNvSpPr/>
            <p:nvPr/>
          </p:nvSpPr>
          <p:spPr bwMode="auto">
            <a:xfrm>
              <a:off x="2057039" y="2494615"/>
              <a:ext cx="790752" cy="986617"/>
            </a:xfrm>
            <a:prstGeom prst="triangle">
              <a:avLst/>
            </a:prstGeom>
            <a:solidFill>
              <a:schemeClr val="bg1">
                <a:lumMod val="50000"/>
              </a:schemeClr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7" name="テキスト ボックス 56"/>
            <p:cNvSpPr txBox="1"/>
            <p:nvPr/>
          </p:nvSpPr>
          <p:spPr>
            <a:xfrm>
              <a:off x="1547664" y="3635218"/>
              <a:ext cx="1800000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Managers</a:t>
              </a:r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5796136" y="2533480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3362626" y="4496368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sp>
        <p:nvSpPr>
          <p:cNvPr id="41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Enterprise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9" name="円/楕円 18"/>
          <p:cNvSpPr/>
          <p:nvPr/>
        </p:nvSpPr>
        <p:spPr bwMode="auto">
          <a:xfrm>
            <a:off x="251520" y="620688"/>
            <a:ext cx="8712968" cy="5904656"/>
          </a:xfrm>
          <a:prstGeom prst="ellipse">
            <a:avLst/>
          </a:prstGeom>
          <a:noFill/>
          <a:ln w="38100">
            <a:solidFill>
              <a:srgbClr val="C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45" name="グループ化 17"/>
          <p:cNvGrpSpPr/>
          <p:nvPr/>
        </p:nvGrpSpPr>
        <p:grpSpPr>
          <a:xfrm>
            <a:off x="971600" y="1628800"/>
            <a:ext cx="1521476" cy="2110952"/>
            <a:chOff x="1266668" y="1788691"/>
            <a:chExt cx="1521476" cy="2110952"/>
          </a:xfrm>
        </p:grpSpPr>
        <p:sp>
          <p:nvSpPr>
            <p:cNvPr id="59" name="Isosceles Triangle 15"/>
            <p:cNvSpPr/>
            <p:nvPr/>
          </p:nvSpPr>
          <p:spPr bwMode="auto">
            <a:xfrm>
              <a:off x="1632030" y="2150451"/>
              <a:ext cx="790752" cy="986617"/>
            </a:xfrm>
            <a:prstGeom prst="triangl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0" name="Oval 14"/>
            <p:cNvSpPr/>
            <p:nvPr/>
          </p:nvSpPr>
          <p:spPr bwMode="auto">
            <a:xfrm>
              <a:off x="1616215" y="1788691"/>
              <a:ext cx="790752" cy="805738"/>
            </a:xfrm>
            <a:prstGeom prst="ellipse">
              <a:avLst/>
            </a:prstGeom>
            <a:solidFill>
              <a:srgbClr val="00B050"/>
            </a:solidFill>
            <a:ln w="95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l" defTabSz="3810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1" name="テキスト ボックス 60"/>
            <p:cNvSpPr txBox="1"/>
            <p:nvPr/>
          </p:nvSpPr>
          <p:spPr>
            <a:xfrm>
              <a:off x="1266668" y="3291053"/>
              <a:ext cx="1521476" cy="60859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sp>
        <p:nvSpPr>
          <p:cNvPr id="39" name="四角形吹き出し 38"/>
          <p:cNvSpPr/>
          <p:nvPr/>
        </p:nvSpPr>
        <p:spPr bwMode="auto">
          <a:xfrm>
            <a:off x="6228184" y="5301208"/>
            <a:ext cx="2160000" cy="1080000"/>
          </a:xfrm>
          <a:prstGeom prst="wedgeRectCallout">
            <a:avLst>
              <a:gd name="adj1" fmla="val 62033"/>
              <a:gd name="adj2" fmla="val -130132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Decrease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kern="0" dirty="0" smtClean="0">
                <a:solidFill>
                  <a:sysClr val="windowText" lastClr="000000"/>
                </a:solidFill>
              </a:rPr>
              <a:t>silos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6156176" y="1124744"/>
            <a:ext cx="2160000" cy="1080000"/>
          </a:xfrm>
          <a:prstGeom prst="wedgeRectCallout">
            <a:avLst>
              <a:gd name="adj1" fmla="val -86951"/>
              <a:gd name="adj2" fmla="val -11408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Top-down</a:t>
            </a:r>
          </a:p>
          <a:p>
            <a:pPr marR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ja-JP" sz="240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approach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9568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The trend of Enterprise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Practitioner’s concern is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changing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from improvement of development teams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to total optimization including executives and organization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547288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Most of ideas are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spiritual…</a:t>
            </a:r>
          </a:p>
          <a:p>
            <a:pPr marL="457200" indent="-457200" algn="l">
              <a:spcBef>
                <a:spcPts val="0"/>
              </a:spcBef>
              <a:buFont typeface="+mj-lt"/>
              <a:buAutoNum type="arabicPeriod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Not 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concrete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  <a:p>
            <a:pPr marL="457200" indent="-457200" algn="l">
              <a:spcBef>
                <a:spcPts val="0"/>
              </a:spcBef>
              <a:buFont typeface="+mj-lt"/>
              <a:buAutoNum type="arabicPeriod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Most of speakers just say the importance of changing 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mindset</a:t>
            </a:r>
          </a:p>
          <a:p>
            <a:pPr marL="457200" indent="-457200" algn="l">
              <a:spcBef>
                <a:spcPts val="0"/>
              </a:spcBef>
              <a:buFont typeface="+mj-lt"/>
              <a:buAutoNum type="arabicPeriod"/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Expanding in the U.S.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1520" y="4509120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On the other hand, the influence of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SAFe</a:t>
            </a:r>
            <a:endParaRPr kumimoji="0" lang="en-US" altLang="ja-JP" sz="2400" kern="0" dirty="0">
              <a:solidFill>
                <a:srgbClr val="BF0000"/>
              </a:solidFill>
              <a:latin typeface="+mn-lt"/>
              <a:ea typeface="+mn-ea"/>
              <a:cs typeface="ＭＳ 明朝"/>
            </a:endParaRPr>
          </a:p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(Scaled Agile Framework)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 is increasing dramatically.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>
                <a:solidFill>
                  <a:schemeClr val="tx1"/>
                </a:solidFill>
                <a:cs typeface="ＭＳ 明朝"/>
              </a:rPr>
              <a:t>There were about 5 sessions about SAFe</a:t>
            </a:r>
            <a:r>
              <a:rPr kumimoji="0" lang="en-US" altLang="ja-JP" sz="2400" b="0" kern="0" dirty="0" smtClean="0">
                <a:solidFill>
                  <a:schemeClr val="tx1"/>
                </a:solidFill>
                <a:cs typeface="ＭＳ 明朝"/>
              </a:rPr>
              <a:t>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>
                <a:solidFill>
                  <a:schemeClr val="tx1"/>
                </a:solidFill>
                <a:latin typeface="+mn-lt"/>
                <a:ea typeface="+mn-ea"/>
                <a:cs typeface="ＭＳ 明朝"/>
                <a:hlinkClick r:id="rId3"/>
              </a:rPr>
              <a:t>http://scaledagileframework.com</a:t>
            </a: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  <a:hlinkClick r:id="rId3"/>
              </a:rPr>
              <a:t>/</a:t>
            </a:r>
            <a:endParaRPr kumimoji="0" lang="en-US" altLang="ja-JP" sz="2400" b="0" kern="0" dirty="0" smtClean="0">
              <a:solidFill>
                <a:schemeClr val="tx1"/>
              </a:solidFill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1112659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 Discussion about </a:t>
            </a:r>
            <a:r>
              <a:rPr lang="en-US" altLang="ja-JP" dirty="0"/>
              <a:t>EA with </a:t>
            </a:r>
            <a:r>
              <a:rPr lang="en-US" altLang="ja-JP" dirty="0" smtClean="0"/>
              <a:t>other practitioners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945456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It is ordinary </a:t>
            </a:r>
            <a:r>
              <a:rPr kumimoji="0" lang="en-US" altLang="ja-JP" sz="2400" kern="0" dirty="0" smtClean="0">
                <a:solidFill>
                  <a:schemeClr val="accent1"/>
                </a:solidFill>
                <a:latin typeface="+mn-lt"/>
              </a:rPr>
              <a:t>to face with middle management layer and executive layer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 to adopt the bottom-up approach.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It is necessary to find and decrease wastes based on “command and control” organization and leadership.</a:t>
            </a: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252000" y="465313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On the other hand,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we’d be better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</a:rPr>
              <a:t>utilize technical foundation to avoid failures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.</a:t>
            </a:r>
            <a:endParaRPr kumimoji="0" lang="en-US" altLang="ja-JP" sz="2400" b="0" kern="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52000" y="315929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Changing top’s mindset is useful for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</a:rPr>
              <a:t>buy-in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626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Changing mindset is very important, but…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1026" name="Picture 2" descr="C:\Users\hiroyuki.a.ito\Pictures\Agile2014\Executiv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39" y="764704"/>
            <a:ext cx="4209673" cy="5471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円形吹き出し 45"/>
          <p:cNvSpPr/>
          <p:nvPr/>
        </p:nvSpPr>
        <p:spPr bwMode="auto">
          <a:xfrm>
            <a:off x="4557812" y="2061171"/>
            <a:ext cx="4608512" cy="2735658"/>
          </a:xfrm>
          <a:prstGeom prst="wedgeEllipseCallout">
            <a:avLst>
              <a:gd name="adj1" fmla="val -69921"/>
              <a:gd name="adj2" fmla="val 2555"/>
            </a:avLst>
          </a:prstGeom>
          <a:solidFill>
            <a:srgbClr val="FFFF00"/>
          </a:solidFill>
          <a:ln>
            <a:solidFill>
              <a:schemeClr val="accent1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wrap="none" rtlCol="0" anchor="ctr"/>
          <a:lstStyle/>
          <a:p>
            <a:pPr algn="ctr"/>
            <a:r>
              <a:rPr kumimoji="0" lang="en-US" altLang="ja-JP" sz="3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YES, YOU CAN!</a:t>
            </a:r>
            <a:endParaRPr kumimoji="0" lang="ja-JP" altLang="en-US" sz="3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7058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My opinion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3" name="タイトル 2"/>
          <p:cNvSpPr txBox="1">
            <a:spLocks/>
          </p:cNvSpPr>
          <p:nvPr/>
        </p:nvSpPr>
        <p:spPr>
          <a:xfrm>
            <a:off x="360000" y="1192412"/>
            <a:ext cx="8424000" cy="44731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960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Technical</a:t>
            </a:r>
          </a:p>
          <a:p>
            <a:r>
              <a:rPr lang="en-US" altLang="ja-JP" sz="960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foundation</a:t>
            </a:r>
          </a:p>
          <a:p>
            <a:r>
              <a:rPr lang="en-US" altLang="ja-JP" sz="9600" dirty="0" smtClean="0">
                <a:solidFill>
                  <a:schemeClr val="accent1"/>
                </a:solidFill>
                <a:latin typeface="+mn-lt"/>
                <a:ea typeface="+mn-ea"/>
                <a:cs typeface="ＭＳ 明朝"/>
              </a:rPr>
              <a:t>is necessary!</a:t>
            </a:r>
          </a:p>
        </p:txBody>
      </p:sp>
    </p:spTree>
    <p:extLst>
      <p:ext uri="{BB962C8B-B14F-4D97-AF65-F5344CB8AC3E}">
        <p14:creationId xmlns:p14="http://schemas.microsoft.com/office/powerpoint/2010/main" val="380282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ja-JP" dirty="0" smtClean="0">
                <a:latin typeface="+mn-lt"/>
                <a:ea typeface="+mj-ea"/>
                <a:cs typeface="ＭＳ 明朝"/>
              </a:rPr>
              <a:t>e.g.) Use automation for collaboration</a:t>
            </a:r>
            <a:endParaRPr kumimoji="1" lang="ja-JP" altLang="en-US" dirty="0">
              <a:latin typeface="+mn-lt"/>
              <a:ea typeface="+mj-ea"/>
              <a:cs typeface="ＭＳ 明朝"/>
            </a:endParaRPr>
          </a:p>
        </p:txBody>
      </p:sp>
      <p:pic>
        <p:nvPicPr>
          <p:cNvPr id="1028" name="Picture 4" descr="C:\Users\hiroyuki.a.ito\Pictures\TDD\TestFligh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22" y="2964309"/>
            <a:ext cx="3414889" cy="1024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hiroyuki.a.ito\Pictures\TDD\stash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024" y="806182"/>
            <a:ext cx="2621285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線矢印コネクタ 2"/>
          <p:cNvCxnSpPr>
            <a:stCxn id="1026" idx="1"/>
            <a:endCxn id="1031" idx="3"/>
          </p:cNvCxnSpPr>
          <p:nvPr/>
        </p:nvCxnSpPr>
        <p:spPr>
          <a:xfrm flipH="1" flipV="1">
            <a:off x="3206309" y="1382246"/>
            <a:ext cx="3590960" cy="102520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矢印コネクタ 5"/>
          <p:cNvCxnSpPr>
            <a:stCxn id="1026" idx="1"/>
            <a:endCxn id="1028" idx="3"/>
          </p:cNvCxnSpPr>
          <p:nvPr/>
        </p:nvCxnSpPr>
        <p:spPr>
          <a:xfrm flipH="1">
            <a:off x="3603111" y="2407450"/>
            <a:ext cx="3194158" cy="106909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矢印コネクタ 9"/>
          <p:cNvCxnSpPr>
            <a:stCxn id="1028" idx="2"/>
            <a:endCxn id="28" idx="0"/>
          </p:cNvCxnSpPr>
          <p:nvPr/>
        </p:nvCxnSpPr>
        <p:spPr>
          <a:xfrm flipH="1">
            <a:off x="825153" y="3988776"/>
            <a:ext cx="1070514" cy="46433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/>
          <p:cNvCxnSpPr>
            <a:stCxn id="1028" idx="2"/>
            <a:endCxn id="27" idx="0"/>
          </p:cNvCxnSpPr>
          <p:nvPr/>
        </p:nvCxnSpPr>
        <p:spPr>
          <a:xfrm>
            <a:off x="1895667" y="3988776"/>
            <a:ext cx="7462" cy="46219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/>
          <p:cNvCxnSpPr>
            <a:stCxn id="1028" idx="2"/>
            <a:endCxn id="26" idx="0"/>
          </p:cNvCxnSpPr>
          <p:nvPr/>
        </p:nvCxnSpPr>
        <p:spPr>
          <a:xfrm>
            <a:off x="1895667" y="3988776"/>
            <a:ext cx="1085437" cy="46219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グループ化 40"/>
          <p:cNvGrpSpPr/>
          <p:nvPr/>
        </p:nvGrpSpPr>
        <p:grpSpPr>
          <a:xfrm>
            <a:off x="6059580" y="1597417"/>
            <a:ext cx="2904908" cy="2249690"/>
            <a:chOff x="5580112" y="1148277"/>
            <a:chExt cx="2904908" cy="2249690"/>
          </a:xfrm>
          <a:noFill/>
        </p:grpSpPr>
        <p:pic>
          <p:nvPicPr>
            <p:cNvPr id="1029" name="Picture 5" descr="C:\Users\hiroyuki.a.ito\AppData\Local\Microsoft\Windows\Temporary Internet Files\Content.IE5\2G6F3GKY\MP900402186[1]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80112" y="1148277"/>
              <a:ext cx="2904908" cy="2249690"/>
            </a:xfrm>
            <a:prstGeom prst="rect">
              <a:avLst/>
            </a:prstGeom>
            <a:grpFill/>
            <a:ln>
              <a:noFill/>
            </a:ln>
            <a:extLst/>
          </p:spPr>
        </p:pic>
        <p:pic>
          <p:nvPicPr>
            <p:cNvPr id="1026" name="Picture 2" descr="C:\Users\hiroyuki.a.ito\Pictures\00_Card\jenkins\jenkins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7801" y="1243545"/>
              <a:ext cx="1429529" cy="1429529"/>
            </a:xfrm>
            <a:prstGeom prst="rect">
              <a:avLst/>
            </a:prstGeom>
            <a:grpFill/>
            <a:ln>
              <a:noFill/>
            </a:ln>
            <a:extLst/>
          </p:spPr>
        </p:pic>
      </p:grpSp>
      <p:sp>
        <p:nvSpPr>
          <p:cNvPr id="31" name="タイトル 2"/>
          <p:cNvSpPr txBox="1">
            <a:spLocks/>
          </p:cNvSpPr>
          <p:nvPr/>
        </p:nvSpPr>
        <p:spPr>
          <a:xfrm>
            <a:off x="3419872" y="1052736"/>
            <a:ext cx="3323635" cy="590811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>
                <a:solidFill>
                  <a:schemeClr val="tx1"/>
                </a:solidFill>
              </a:rPr>
              <a:t>Check-in build (hourly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)</a:t>
            </a:r>
            <a:endParaRPr lang="en-US" altLang="ja-JP" sz="2000" b="0" dirty="0">
              <a:solidFill>
                <a:schemeClr val="tx1"/>
              </a:solidFill>
            </a:endParaRPr>
          </a:p>
        </p:txBody>
      </p:sp>
      <p:sp>
        <p:nvSpPr>
          <p:cNvPr id="32" name="タイトル 2"/>
          <p:cNvSpPr txBox="1">
            <a:spLocks/>
          </p:cNvSpPr>
          <p:nvPr/>
        </p:nvSpPr>
        <p:spPr>
          <a:xfrm>
            <a:off x="6588224" y="1052736"/>
            <a:ext cx="2178256" cy="822976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My PC</a:t>
            </a:r>
          </a:p>
        </p:txBody>
      </p:sp>
      <p:sp>
        <p:nvSpPr>
          <p:cNvPr id="33" name="タイトル 2"/>
          <p:cNvSpPr txBox="1">
            <a:spLocks/>
          </p:cNvSpPr>
          <p:nvPr/>
        </p:nvSpPr>
        <p:spPr>
          <a:xfrm>
            <a:off x="3851920" y="5697352"/>
            <a:ext cx="4896544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We demonstrate latest application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</a:rPr>
              <a:t>to </a:t>
            </a:r>
            <a:r>
              <a:rPr lang="en-US" altLang="ja-JP" sz="2000" b="0" dirty="0" smtClean="0">
                <a:solidFill>
                  <a:schemeClr val="tx1"/>
                </a:solidFill>
              </a:rPr>
              <a:t>the business analyst and managers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</a:rPr>
              <a:t>in every daily scrum</a:t>
            </a:r>
            <a:endParaRPr lang="en-US" altLang="ja-JP" sz="2000" b="0" dirty="0" smtClean="0">
              <a:solidFill>
                <a:schemeClr val="tx1"/>
              </a:solidFill>
              <a:latin typeface="+mn-ea"/>
              <a:ea typeface="+mn-ea"/>
              <a:cs typeface="ＭＳ 明朝"/>
            </a:endParaRPr>
          </a:p>
        </p:txBody>
      </p:sp>
      <p:cxnSp>
        <p:nvCxnSpPr>
          <p:cNvPr id="55" name="直線コネクタ 54"/>
          <p:cNvCxnSpPr/>
          <p:nvPr/>
        </p:nvCxnSpPr>
        <p:spPr>
          <a:xfrm>
            <a:off x="1281122" y="3802895"/>
            <a:ext cx="2480774" cy="0"/>
          </a:xfrm>
          <a:prstGeom prst="line">
            <a:avLst/>
          </a:prstGeom>
          <a:ln w="25400">
            <a:solidFill>
              <a:schemeClr val="accent6"/>
            </a:solidFill>
            <a:tailEnd type="none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タイトル 2"/>
          <p:cNvSpPr txBox="1">
            <a:spLocks/>
          </p:cNvSpPr>
          <p:nvPr/>
        </p:nvSpPr>
        <p:spPr>
          <a:xfrm>
            <a:off x="2411760" y="2132855"/>
            <a:ext cx="3323635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Deliver to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all team members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automatically</a:t>
            </a:r>
          </a:p>
        </p:txBody>
      </p:sp>
      <p:cxnSp>
        <p:nvCxnSpPr>
          <p:cNvPr id="21" name="曲線コネクタ 20"/>
          <p:cNvCxnSpPr/>
          <p:nvPr/>
        </p:nvCxnSpPr>
        <p:spPr>
          <a:xfrm rot="10800000" flipH="1" flipV="1">
            <a:off x="6059580" y="2722261"/>
            <a:ext cx="1452454" cy="1124845"/>
          </a:xfrm>
          <a:prstGeom prst="curvedConnector4">
            <a:avLst>
              <a:gd name="adj1" fmla="val -36321"/>
              <a:gd name="adj2" fmla="val 162532"/>
            </a:avLst>
          </a:prstGeom>
          <a:ln w="38100">
            <a:solidFill>
              <a:schemeClr val="tx1"/>
            </a:solidFill>
            <a:tailEnd type="arrow"/>
          </a:ln>
          <a:effectLst>
            <a:outerShdw blurRad="88900" dist="38100" dir="8100000" algn="ctr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2"/>
          <p:cNvSpPr txBox="1">
            <a:spLocks/>
          </p:cNvSpPr>
          <p:nvPr/>
        </p:nvSpPr>
        <p:spPr>
          <a:xfrm>
            <a:off x="4387476" y="4585729"/>
            <a:ext cx="3825432" cy="9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Build applications</a:t>
            </a:r>
          </a:p>
          <a:p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and run regression tests automatically</a:t>
            </a:r>
          </a:p>
        </p:txBody>
      </p:sp>
      <p:pic>
        <p:nvPicPr>
          <p:cNvPr id="26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071" y="4450967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96" y="4450966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9880" y="445310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301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AU" altLang="ja-JP" dirty="0" smtClean="0"/>
              <a:t>Working software for building </a:t>
            </a:r>
            <a:r>
              <a:rPr lang="en-US" altLang="ja-JP" dirty="0" smtClean="0">
                <a:latin typeface="+mn-lt"/>
                <a:ea typeface="+mj-ea"/>
              </a:rPr>
              <a:t>shared understanding</a:t>
            </a:r>
            <a:endParaRPr kumimoji="1" lang="ja-JP" altLang="en-US" dirty="0">
              <a:latin typeface="+mn-lt"/>
              <a:ea typeface="+mj-ea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968145" y="1592224"/>
            <a:ext cx="1521476" cy="2110953"/>
            <a:chOff x="554360" y="1788690"/>
            <a:chExt cx="1800000" cy="2497389"/>
          </a:xfrm>
        </p:grpSpPr>
        <p:grpSp>
          <p:nvGrpSpPr>
            <p:cNvPr id="2" name="グループ化 1"/>
            <p:cNvGrpSpPr/>
            <p:nvPr/>
          </p:nvGrpSpPr>
          <p:grpSpPr>
            <a:xfrm>
              <a:off x="967896" y="1788690"/>
              <a:ext cx="954218" cy="1595214"/>
              <a:chOff x="6300082" y="2780722"/>
              <a:chExt cx="719666" cy="1157111"/>
            </a:xfrm>
            <a:solidFill>
              <a:srgbClr val="00B050"/>
            </a:solidFill>
          </p:grpSpPr>
          <p:sp>
            <p:nvSpPr>
              <p:cNvPr id="8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6" name="テキスト ボックス 35"/>
            <p:cNvSpPr txBox="1"/>
            <p:nvPr/>
          </p:nvSpPr>
          <p:spPr>
            <a:xfrm>
              <a:off x="554360" y="3566079"/>
              <a:ext cx="180000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Business</a:t>
              </a:r>
            </a:p>
            <a:p>
              <a:pPr algn="ctr"/>
              <a:r>
                <a:rPr lang="en-US" altLang="ja-JP" sz="2400" dirty="0" smtClean="0"/>
                <a:t>Analyst</a:t>
              </a:r>
              <a:endParaRPr kumimoji="1" lang="en-US" altLang="ja-JP" sz="2400" dirty="0" smtClean="0"/>
            </a:p>
          </p:txBody>
        </p:sp>
      </p:grpSp>
      <p:grpSp>
        <p:nvGrpSpPr>
          <p:cNvPr id="5" name="グループ化 4"/>
          <p:cNvGrpSpPr/>
          <p:nvPr/>
        </p:nvGrpSpPr>
        <p:grpSpPr>
          <a:xfrm>
            <a:off x="3608767" y="4408548"/>
            <a:ext cx="1926467" cy="1998360"/>
            <a:chOff x="2237828" y="3595348"/>
            <a:chExt cx="2279130" cy="2364185"/>
          </a:xfrm>
        </p:grpSpPr>
        <p:grpSp>
          <p:nvGrpSpPr>
            <p:cNvPr id="15" name="グループ化 14"/>
            <p:cNvGrpSpPr/>
            <p:nvPr/>
          </p:nvGrpSpPr>
          <p:grpSpPr>
            <a:xfrm>
              <a:off x="2431160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16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7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7" name="テキスト ボックス 36"/>
            <p:cNvSpPr txBox="1"/>
            <p:nvPr/>
          </p:nvSpPr>
          <p:spPr>
            <a:xfrm>
              <a:off x="2237828" y="5239533"/>
              <a:ext cx="2279130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lang="en-US" altLang="ja-JP" sz="2400" dirty="0" smtClean="0"/>
                <a:t>UI/UX</a:t>
              </a:r>
            </a:p>
            <a:p>
              <a:pPr algn="ctr"/>
              <a:r>
                <a:rPr lang="en-US" altLang="ja-JP" sz="2400" dirty="0" smtClean="0"/>
                <a:t>Designers</a:t>
              </a:r>
              <a:endParaRPr kumimoji="1" lang="ja-JP" altLang="en-US" sz="2400" dirty="0"/>
            </a:p>
          </p:txBody>
        </p:sp>
        <p:grpSp>
          <p:nvGrpSpPr>
            <p:cNvPr id="48" name="グループ化 47"/>
            <p:cNvGrpSpPr/>
            <p:nvPr/>
          </p:nvGrpSpPr>
          <p:grpSpPr>
            <a:xfrm>
              <a:off x="3384252" y="3595348"/>
              <a:ext cx="954217" cy="1595214"/>
              <a:chOff x="6300082" y="2780722"/>
              <a:chExt cx="719666" cy="1157111"/>
            </a:xfrm>
            <a:solidFill>
              <a:srgbClr val="FFC000"/>
            </a:solidFill>
          </p:grpSpPr>
          <p:sp>
            <p:nvSpPr>
              <p:cNvPr id="49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grpFill/>
              <a:ln w="9525" cap="flat" cmpd="sng" algn="ctr">
                <a:solidFill>
                  <a:srgbClr val="FFC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grpSp>
        <p:nvGrpSpPr>
          <p:cNvPr id="4" name="グループ化 3"/>
          <p:cNvGrpSpPr/>
          <p:nvPr/>
        </p:nvGrpSpPr>
        <p:grpSpPr>
          <a:xfrm>
            <a:off x="5665507" y="1571750"/>
            <a:ext cx="2418748" cy="1956968"/>
            <a:chOff x="4588551" y="1788690"/>
            <a:chExt cx="2861529" cy="2315214"/>
          </a:xfrm>
        </p:grpSpPr>
        <p:grpSp>
          <p:nvGrpSpPr>
            <p:cNvPr id="24" name="グループ化 23"/>
            <p:cNvGrpSpPr/>
            <p:nvPr/>
          </p:nvGrpSpPr>
          <p:grpSpPr>
            <a:xfrm>
              <a:off x="4588551" y="1788690"/>
              <a:ext cx="954218" cy="1595214"/>
              <a:chOff x="6300082" y="2780722"/>
              <a:chExt cx="719666" cy="1157111"/>
            </a:xfrm>
          </p:grpSpPr>
          <p:sp>
            <p:nvSpPr>
              <p:cNvPr id="2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sp>
          <p:nvSpPr>
            <p:cNvPr id="38" name="テキスト ボックス 37"/>
            <p:cNvSpPr txBox="1"/>
            <p:nvPr/>
          </p:nvSpPr>
          <p:spPr>
            <a:xfrm>
              <a:off x="4962486" y="3383904"/>
              <a:ext cx="2133492" cy="72000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/>
              <a:r>
                <a:rPr kumimoji="1" lang="en-US" altLang="ja-JP" sz="2400" dirty="0" smtClean="0"/>
                <a:t>Developers</a:t>
              </a:r>
              <a:endParaRPr kumimoji="1" lang="ja-JP" altLang="en-US" sz="2400" dirty="0"/>
            </a:p>
          </p:txBody>
        </p:sp>
        <p:grpSp>
          <p:nvGrpSpPr>
            <p:cNvPr id="51" name="グループ化 50"/>
            <p:cNvGrpSpPr/>
            <p:nvPr/>
          </p:nvGrpSpPr>
          <p:grpSpPr>
            <a:xfrm>
              <a:off x="5542769" y="1788690"/>
              <a:ext cx="954218" cy="1595214"/>
              <a:chOff x="6300082" y="2780722"/>
              <a:chExt cx="719666" cy="1157111"/>
            </a:xfrm>
          </p:grpSpPr>
          <p:sp>
            <p:nvSpPr>
              <p:cNvPr id="52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3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  <p:grpSp>
          <p:nvGrpSpPr>
            <p:cNvPr id="54" name="グループ化 53"/>
            <p:cNvGrpSpPr/>
            <p:nvPr/>
          </p:nvGrpSpPr>
          <p:grpSpPr>
            <a:xfrm>
              <a:off x="6495862" y="1788690"/>
              <a:ext cx="954218" cy="1595214"/>
              <a:chOff x="6300082" y="2780722"/>
              <a:chExt cx="719666" cy="1157111"/>
            </a:xfrm>
          </p:grpSpPr>
          <p:sp>
            <p:nvSpPr>
              <p:cNvPr id="55" name="Isosceles Triangle 15"/>
              <p:cNvSpPr/>
              <p:nvPr/>
            </p:nvSpPr>
            <p:spPr bwMode="auto">
              <a:xfrm>
                <a:off x="6314193" y="3091167"/>
                <a:ext cx="705555" cy="846666"/>
              </a:xfrm>
              <a:prstGeom prst="triangl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6" name="Oval 14"/>
              <p:cNvSpPr/>
              <p:nvPr/>
            </p:nvSpPr>
            <p:spPr bwMode="auto">
              <a:xfrm>
                <a:off x="6300082" y="2780722"/>
                <a:ext cx="705555" cy="691445"/>
              </a:xfrm>
              <a:prstGeom prst="ellipse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B0F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indent="0" algn="l" defTabSz="3810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</p:grpSp>
      </p:grpSp>
      <p:pic>
        <p:nvPicPr>
          <p:cNvPr id="33" name="Picture 2" descr="C:\Users\hiroyuki.a.ito\AppData\Local\Microsoft\Windows\Temporary Internet Files\Content.IE5\8OQ99XH7\MC900433826[1]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968" y="2463968"/>
            <a:ext cx="1930065" cy="1930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四角形吹き出し 38"/>
          <p:cNvSpPr/>
          <p:nvPr/>
        </p:nvSpPr>
        <p:spPr bwMode="auto">
          <a:xfrm>
            <a:off x="5708879" y="3882183"/>
            <a:ext cx="2520000" cy="1080000"/>
          </a:xfrm>
          <a:prstGeom prst="wedgeRectCallout">
            <a:avLst>
              <a:gd name="adj1" fmla="val -50071"/>
              <a:gd name="adj2" fmla="val -89686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Get </a:t>
            </a:r>
            <a:r>
              <a:rPr lang="en-US" altLang="ja-JP" sz="2400" dirty="0"/>
              <a:t>fast feedback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四角形吹き出し 39"/>
          <p:cNvSpPr/>
          <p:nvPr/>
        </p:nvSpPr>
        <p:spPr bwMode="auto">
          <a:xfrm>
            <a:off x="606646" y="3882183"/>
            <a:ext cx="2520000" cy="1080000"/>
          </a:xfrm>
          <a:prstGeom prst="wedgeRectCallout">
            <a:avLst>
              <a:gd name="adj1" fmla="val 73185"/>
              <a:gd name="adj2" fmla="val -64151"/>
            </a:avLst>
          </a:prstGeom>
          <a:solidFill>
            <a:srgbClr val="FFFF00"/>
          </a:solidFill>
          <a:ln>
            <a:solidFill>
              <a:srgbClr val="C00000"/>
            </a:solidFill>
          </a:ln>
          <a:effectLst/>
          <a:extLst/>
        </p:spPr>
        <p:txBody>
          <a:bodyPr wrap="none" rtlCol="0" anchor="ctr"/>
          <a:lstStyle/>
          <a:p>
            <a:r>
              <a:rPr lang="en-US" altLang="ja-JP" sz="2400" dirty="0" smtClean="0"/>
              <a:t>Know about</a:t>
            </a:r>
          </a:p>
          <a:p>
            <a:r>
              <a:rPr lang="en-US" altLang="ja-JP" sz="2400" dirty="0" smtClean="0"/>
              <a:t>the </a:t>
            </a:r>
            <a:r>
              <a:rPr lang="en-US" altLang="ja-JP" sz="2400" dirty="0"/>
              <a:t>progress</a:t>
            </a:r>
            <a:endParaRPr kumimoji="0" lang="ja-JP" altLang="en-US" sz="240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8721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2. Testing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FF66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chemeClr val="bg1">
              <a:lumMod val="50000"/>
            </a:schemeClr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6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3 topics about testing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BDD/ATDD</a:t>
            </a: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Mutation Testing</a:t>
            </a:r>
            <a:endParaRPr kumimoji="0" lang="en-US" altLang="ja-JP" sz="2400" kern="0" dirty="0" smtClean="0">
              <a:latin typeface="+mn-lt"/>
              <a:ea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Exploratory Testing</a:t>
            </a:r>
            <a:endParaRPr kumimoji="0" lang="en-US" altLang="ja-JP" sz="240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221612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 txBox="1">
            <a:spLocks/>
          </p:cNvSpPr>
          <p:nvPr/>
        </p:nvSpPr>
        <p:spPr>
          <a:xfrm>
            <a:off x="2935856" y="2967959"/>
            <a:ext cx="1739668" cy="5040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chemeClr val="tx1"/>
                </a:solidFill>
                <a:latin typeface="SimHei" pitchFamily="49" charset="-122"/>
                <a:ea typeface="SimHei" pitchFamily="49" charset="-122"/>
              </a:rPr>
              <a:t>WALL CI/CD</a:t>
            </a:r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4776559" y="1934614"/>
            <a:ext cx="1739668" cy="5040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chemeClr val="tx1"/>
                </a:solidFill>
                <a:latin typeface="SimHei" pitchFamily="49" charset="-122"/>
                <a:ea typeface="SimHei" pitchFamily="49" charset="-122"/>
              </a:rPr>
              <a:t>WALL TDD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6632168" y="1268760"/>
            <a:ext cx="1739668" cy="50405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solidFill>
                  <a:schemeClr val="tx1"/>
                </a:solidFill>
                <a:latin typeface="SimHei" pitchFamily="49" charset="-122"/>
                <a:ea typeface="SimHei" pitchFamily="49" charset="-122"/>
              </a:rPr>
              <a:t>WALL ATDD</a:t>
            </a:r>
          </a:p>
        </p:txBody>
      </p:sp>
      <p:pic>
        <p:nvPicPr>
          <p:cNvPr id="2" name="Picture 2" descr="C:\Users\hiroyuki.a.ito\Pictures\00_Card\jenkins\jenki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38851" y="3429000"/>
            <a:ext cx="1289133" cy="1289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hiroyuki.a.ito\Pictures\TDD\doroid_head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145" y="2678641"/>
            <a:ext cx="1562497" cy="822367"/>
          </a:xfrm>
          <a:prstGeom prst="rect">
            <a:avLst/>
          </a:prstGeom>
          <a:noFill/>
          <a:extLst/>
        </p:spPr>
      </p:pic>
      <p:pic>
        <p:nvPicPr>
          <p:cNvPr id="9" name="Picture 4" descr="C:\Users\hiroyuki.a.ito\Pictures\TDD\cucumber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7905" y="1988840"/>
            <a:ext cx="1852527" cy="5638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xtLst/>
        </p:spPr>
      </p:pic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The world’s largest Agile Conference</a:t>
            </a:r>
            <a:endParaRPr kumimoji="1" lang="ja-JP" altLang="en-US" dirty="0"/>
          </a:p>
        </p:txBody>
      </p:sp>
      <p:pic>
        <p:nvPicPr>
          <p:cNvPr id="7" name="図 6" descr="04_Gat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1" y="849600"/>
            <a:ext cx="9066098" cy="50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8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Pattern of </a:t>
            </a:r>
            <a:r>
              <a:rPr lang="en-US" altLang="ja-JP" dirty="0" smtClean="0"/>
              <a:t>Automation for BDD/ATDD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chemeClr val="accent1"/>
                </a:solidFill>
                <a:latin typeface="+mn-lt"/>
              </a:rPr>
              <a:t>Specification by Example</a:t>
            </a: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</a:rPr>
              <a:t>Use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</a:rPr>
              <a:t>“examples” to build shared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</a:rPr>
              <a:t>understanding</a:t>
            </a: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</a:rPr>
              <a:t>Create high-level scenarios (by using domain words)</a:t>
            </a:r>
            <a:endParaRPr lang="en-US" altLang="ja-JP" sz="2400" b="0" dirty="0">
              <a:solidFill>
                <a:schemeClr val="tx1"/>
              </a:solidFill>
              <a:latin typeface="+mn-lt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</a:rPr>
              <a:t>Create cross-functional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</a:rPr>
              <a:t>team for reducing rework</a:t>
            </a: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69238"/>
            <a:ext cx="8640000" cy="7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Default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Data Pattern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http://www.cheezyworld.com/2010/11/21/ui-tests-default-dat/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57347"/>
            <a:ext cx="8640000" cy="7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Page Object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Pattern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4"/>
              </a:rPr>
              <a:t>https://code.google.com/p/selenium/wiki/PageObjects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4581128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Test Data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Management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 Pattern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Prepare data for each test and rollback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Prepare data for all tests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and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rollback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Run all tests and commit all data</a:t>
            </a:r>
          </a:p>
        </p:txBody>
      </p:sp>
    </p:spTree>
    <p:extLst>
      <p:ext uri="{BB962C8B-B14F-4D97-AF65-F5344CB8AC3E}">
        <p14:creationId xmlns:p14="http://schemas.microsoft.com/office/powerpoint/2010/main" val="55943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Current knowledge of Exploratory </a:t>
            </a:r>
            <a:r>
              <a:rPr lang="en-US" altLang="ja-JP" dirty="0"/>
              <a:t>Testing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Session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-based test management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http://www.satisfice.com/articles/sbtm.pdf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4509120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Heuristics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4"/>
              </a:rPr>
              <a:t>http://testobsessed.com/wp-content/uploads/2011/04/testheuristicscheatsheetv1.pdf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5"/>
              </a:rPr>
              <a:t>http://www.satisfice.com/tools/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5"/>
              </a:rPr>
              <a:t>htsm.pdf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727288"/>
            <a:ext cx="8640000" cy="16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Test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charters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6"/>
              </a:rPr>
              <a:t>http://www.qualitestgroup.com/howTo/How-to-write-an-Exploratory-Test-Charter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40244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Mutation Testing (1)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&lt;Example&gt;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Production code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int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foo (int x, int y)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int z = 0;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if ((x &gt; 0) &amp;&amp; (y &gt; 0))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	z = x;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}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return z;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}</a:t>
            </a:r>
          </a:p>
          <a:p>
            <a:pPr algn="l"/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Test code</a:t>
            </a:r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2, foo(2, 2))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foo(2, -1))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foo(-1, 2))</a:t>
            </a:r>
          </a:p>
        </p:txBody>
      </p:sp>
    </p:spTree>
    <p:extLst>
      <p:ext uri="{BB962C8B-B14F-4D97-AF65-F5344CB8AC3E}">
        <p14:creationId xmlns:p14="http://schemas.microsoft.com/office/powerpoint/2010/main" val="188058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Mutation Testing (2)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&lt;Add mutant&gt;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Production code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int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foo (int x, int y)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int z = 0;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if ((x &gt; 0) &amp;&amp; (y </a:t>
            </a:r>
            <a:r>
              <a:rPr lang="en-US" altLang="ja-JP" sz="20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&gt;=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0))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	z = x;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}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return z;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}</a:t>
            </a:r>
          </a:p>
          <a:p>
            <a:pPr algn="l"/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Test code</a:t>
            </a:r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2, foo(2, 2))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foo(2, -1))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foo(-1, 2))</a:t>
            </a:r>
          </a:p>
        </p:txBody>
      </p:sp>
    </p:spTree>
    <p:extLst>
      <p:ext uri="{BB962C8B-B14F-4D97-AF65-F5344CB8AC3E}">
        <p14:creationId xmlns:p14="http://schemas.microsoft.com/office/powerpoint/2010/main" val="341106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/>
              <a:t>Mutation Testing (3)</a:t>
            </a:r>
            <a:endParaRPr kumimoji="1" lang="ja-JP" altLang="en-US" dirty="0"/>
          </a:p>
        </p:txBody>
      </p:sp>
      <p:sp>
        <p:nvSpPr>
          <p:cNvPr id="5" name="タイトル 2"/>
          <p:cNvSpPr txBox="1">
            <a:spLocks/>
          </p:cNvSpPr>
          <p:nvPr/>
        </p:nvSpPr>
        <p:spPr>
          <a:xfrm>
            <a:off x="360000" y="836712"/>
            <a:ext cx="8424000" cy="5256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&lt;Kill mutant by changing unit test&gt;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Production code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int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foo (int x, int y)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int z = 0;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if ((x &gt; 0) &amp;&amp; (y </a:t>
            </a:r>
            <a:r>
              <a:rPr lang="en-US" altLang="ja-JP" sz="20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&gt;=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 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0)) {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	z = x;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}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	return z;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}</a:t>
            </a:r>
          </a:p>
          <a:p>
            <a:pPr algn="l"/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// Test code</a:t>
            </a:r>
            <a:endParaRPr lang="en-US" altLang="ja-JP" sz="20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2, foo(2, 2))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foo(2, </a:t>
            </a:r>
            <a:r>
              <a:rPr lang="en-US" altLang="ja-JP" sz="20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0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)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)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assertEquals(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0, foo(-1, 2))</a:t>
            </a:r>
          </a:p>
        </p:txBody>
      </p:sp>
    </p:spTree>
    <p:extLst>
      <p:ext uri="{BB962C8B-B14F-4D97-AF65-F5344CB8AC3E}">
        <p14:creationId xmlns:p14="http://schemas.microsoft.com/office/powerpoint/2010/main" val="102082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Mutation Testing (4)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Objective of Mutation Testing is</a:t>
            </a:r>
          </a:p>
          <a:p>
            <a:pPr algn="l"/>
            <a:r>
              <a:rPr lang="en-US" altLang="ja-JP" sz="2400" dirty="0" smtClean="0">
                <a:solidFill>
                  <a:schemeClr val="accent1"/>
                </a:solidFill>
                <a:latin typeface="+mn-lt"/>
                <a:ea typeface="ＭＳ ゴシック"/>
                <a:cs typeface="ＭＳ ゴシック"/>
              </a:rPr>
              <a:t>adding mutant </a:t>
            </a:r>
            <a:r>
              <a:rPr lang="en-US" altLang="ja-JP" sz="2400" dirty="0">
                <a:solidFill>
                  <a:schemeClr val="accent1"/>
                </a:solidFill>
                <a:latin typeface="+mn-lt"/>
                <a:ea typeface="ＭＳ ゴシック"/>
                <a:cs typeface="ＭＳ ゴシック"/>
              </a:rPr>
              <a:t>and find code </a:t>
            </a:r>
            <a:r>
              <a:rPr lang="en-US" altLang="ja-JP" sz="2400" dirty="0" smtClean="0">
                <a:solidFill>
                  <a:schemeClr val="accent1"/>
                </a:solidFill>
                <a:latin typeface="+mn-lt"/>
                <a:ea typeface="ＭＳ ゴシック"/>
                <a:cs typeface="ＭＳ ゴシック"/>
              </a:rPr>
              <a:t>smells.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Basically for improving unit testing.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1520" y="2636912"/>
            <a:ext cx="8640000" cy="36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Patterns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of mutants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http://pitest.org/quickstart/mutators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/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to &lt;= (adding “=“)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&lt;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to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&gt;= (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reversing)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Reverse + and -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Make if statement invalid (e.g. if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(true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))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Change the value of constant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Change return value (e.g. null)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285750" indent="-28575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Erase method call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54514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Mutation Testing (5)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Presentation document</a:t>
            </a:r>
          </a:p>
          <a:p>
            <a:pPr algn="l"/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</a:t>
            </a:r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://schd.ws/hosted_files/agile2014/c1/1435_Mutation_Test_-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_A_New_Way_to_Improve_Code_and_Test.pdf</a:t>
            </a:r>
            <a:endParaRPr lang="en-US" altLang="ja-JP" sz="2000" b="0" dirty="0" smtClean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397360"/>
            <a:ext cx="8640000" cy="9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Definition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of Mutation Testing by Parasoft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4"/>
              </a:rPr>
              <a:t>http://www.parasoft.com/products/article.jsp?articleId=291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3669264"/>
            <a:ext cx="8640000" cy="9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PIT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(tool for Mutation Testing,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for Java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)</a:t>
            </a: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5"/>
              </a:rPr>
              <a:t>http://pitest.org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5"/>
              </a:rPr>
              <a:t>/</a:t>
            </a:r>
            <a:endParaRPr lang="en-US" altLang="ja-JP" sz="2400" b="0" dirty="0" smtClean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252000" y="4941168"/>
            <a:ext cx="8640000" cy="9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Research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of Mutation Testing</a:t>
            </a:r>
          </a:p>
          <a:p>
            <a:pPr algn="l"/>
            <a:r>
              <a:rPr lang="en-US" altLang="ja-JP" sz="20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6"/>
              </a:rPr>
              <a:t>http://crestweb.cs.ucl.ac.uk/resources/mutation_testing_repository</a:t>
            </a:r>
            <a:r>
              <a:rPr lang="en-US" altLang="ja-JP" sz="20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6"/>
              </a:rPr>
              <a:t>/</a:t>
            </a:r>
            <a:endParaRPr lang="en-US" altLang="ja-JP" sz="2000" b="0" dirty="0" smtClean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54514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Next Action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Study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more about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BDD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.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based on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“Specification by Example”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132856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Create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Synergy among QA section 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members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 by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BDD, ATDD, Exploratory Testing, and Mutation Testing.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Create testable &amp; clear specification for ease of testing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Enhance skills for test automation</a:t>
            </a:r>
          </a:p>
        </p:txBody>
      </p:sp>
      <p:pic>
        <p:nvPicPr>
          <p:cNvPr id="2" name="図 1" descr="Suvenior_3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3933056"/>
            <a:ext cx="4176464" cy="2349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5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3. Metrics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2" name="ドーナツ 1"/>
          <p:cNvSpPr>
            <a:spLocks noChangeAspect="1"/>
          </p:cNvSpPr>
          <p:nvPr/>
        </p:nvSpPr>
        <p:spPr bwMode="auto">
          <a:xfrm>
            <a:off x="1692000" y="692696"/>
            <a:ext cx="5760000" cy="5760000"/>
          </a:xfrm>
          <a:prstGeom prst="donut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ja-JP" altLang="en-US" sz="2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円/楕円 12"/>
          <p:cNvSpPr>
            <a:spLocks noChangeAspect="1"/>
          </p:cNvSpPr>
          <p:nvPr/>
        </p:nvSpPr>
        <p:spPr bwMode="auto">
          <a:xfrm>
            <a:off x="3852000" y="2780927"/>
            <a:ext cx="1440000" cy="1440000"/>
          </a:xfrm>
          <a:prstGeom prst="ellipse">
            <a:avLst/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 anchor="ctr" anchorCtr="0"/>
          <a:lstStyle/>
          <a:p>
            <a:pPr algn="ctr"/>
            <a:r>
              <a:rPr lang="en-US" altLang="ja-JP" sz="2400" b="1" dirty="0" smtClean="0">
                <a:solidFill>
                  <a:schemeClr val="bg1">
                    <a:lumMod val="95000"/>
                  </a:schemeClr>
                </a:solidFill>
              </a:rPr>
              <a:t>Value</a:t>
            </a:r>
            <a:endParaRPr lang="ja-JP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アーチ 11"/>
          <p:cNvSpPr>
            <a:spLocks noChangeAspect="1"/>
          </p:cNvSpPr>
          <p:nvPr/>
        </p:nvSpPr>
        <p:spPr bwMode="auto">
          <a:xfrm rot="19830689" flipV="1">
            <a:off x="2399309" y="1332120"/>
            <a:ext cx="4320000" cy="4320000"/>
          </a:xfrm>
          <a:prstGeom prst="blockArc">
            <a:avLst>
              <a:gd name="adj1" fmla="val 10800000"/>
              <a:gd name="adj2" fmla="val 17990653"/>
              <a:gd name="adj3" fmla="val 26406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0" name="アーチ 9"/>
          <p:cNvSpPr>
            <a:spLocks noChangeAspect="1"/>
          </p:cNvSpPr>
          <p:nvPr/>
        </p:nvSpPr>
        <p:spPr bwMode="auto">
          <a:xfrm rot="5137729" flipV="1">
            <a:off x="2416745" y="1352518"/>
            <a:ext cx="4320000" cy="4320000"/>
          </a:xfrm>
          <a:prstGeom prst="blockArc">
            <a:avLst>
              <a:gd name="adj1" fmla="val 10586606"/>
              <a:gd name="adj2" fmla="val 17673746"/>
              <a:gd name="adj3" fmla="val 25914"/>
            </a:avLst>
          </a:prstGeom>
          <a:solidFill>
            <a:srgbClr val="7F7F7F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11" name="アーチ 10"/>
          <p:cNvSpPr>
            <a:spLocks noChangeAspect="1"/>
          </p:cNvSpPr>
          <p:nvPr/>
        </p:nvSpPr>
        <p:spPr bwMode="auto">
          <a:xfrm rot="12425021" flipV="1">
            <a:off x="2378523" y="1348690"/>
            <a:ext cx="4320000" cy="4320000"/>
          </a:xfrm>
          <a:prstGeom prst="blockArc">
            <a:avLst>
              <a:gd name="adj1" fmla="val 10647065"/>
              <a:gd name="adj2" fmla="val 17800682"/>
              <a:gd name="adj3" fmla="val 26131"/>
            </a:avLst>
          </a:prstGeom>
          <a:solidFill>
            <a:srgbClr val="008000"/>
          </a:solidFill>
          <a:ln>
            <a:solidFill>
              <a:srgbClr val="000000"/>
            </a:solidFill>
          </a:ln>
          <a:effectLst>
            <a:outerShdw blurRad="88900" dist="38100" dir="8100000" algn="tr" rotWithShape="0">
              <a:prstClr val="black">
                <a:alpha val="30000"/>
              </a:prstClr>
            </a:outerShdw>
          </a:effectLst>
          <a:extLst/>
        </p:spPr>
        <p:txBody>
          <a:bodyPr/>
          <a:lstStyle/>
          <a:p>
            <a:endParaRPr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54709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Metrics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CFD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/Kanban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/KPIs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026818" y="1757660"/>
            <a:ext cx="252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Testing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BDD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/ATDD/ET/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MT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232000" y="4581128"/>
            <a:ext cx="4680000" cy="72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Enterprise 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Agile</a:t>
            </a:r>
          </a:p>
          <a:p>
            <a:pPr algn="ctr"/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Organizational </a:t>
            </a:r>
            <a:r>
              <a:rPr kumimoji="0" lang="en-US" altLang="ja-JP" sz="2000" b="1" kern="0" dirty="0">
                <a:solidFill>
                  <a:sysClr val="windowText" lastClr="000000"/>
                </a:solidFill>
              </a:rPr>
              <a:t>Change/</a:t>
            </a:r>
            <a:r>
              <a:rPr kumimoji="0" lang="en-US" altLang="ja-JP" sz="2000" b="1" kern="0" dirty="0" smtClean="0">
                <a:solidFill>
                  <a:sysClr val="windowText" lastClr="000000"/>
                </a:solidFill>
              </a:rPr>
              <a:t>Psychology</a:t>
            </a:r>
            <a:endParaRPr kumimoji="0" lang="ja-JP" altLang="en-US" sz="20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132000" y="5717867"/>
            <a:ext cx="2880000" cy="54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kumimoji="0" lang="en-US" altLang="ja-JP" sz="2400" b="1" kern="0" dirty="0">
                <a:solidFill>
                  <a:sysClr val="windowText" lastClr="000000"/>
                </a:solidFill>
              </a:rPr>
              <a:t>Agile/Scrum/</a:t>
            </a:r>
            <a:r>
              <a:rPr kumimoji="0" lang="en-US" altLang="ja-JP" sz="2400" b="1" kern="0" dirty="0" smtClean="0">
                <a:solidFill>
                  <a:sysClr val="windowText" lastClr="000000"/>
                </a:solidFill>
              </a:rPr>
              <a:t>Lean</a:t>
            </a:r>
            <a:endParaRPr kumimoji="0" lang="ja-JP" altLang="en-US" sz="24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08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2"/>
          <p:cNvSpPr txBox="1">
            <a:spLocks/>
          </p:cNvSpPr>
          <p:nvPr/>
        </p:nvSpPr>
        <p:spPr>
          <a:xfrm>
            <a:off x="184271" y="2132856"/>
            <a:ext cx="8780218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Install applications	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2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ja-JP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184270" y="1414244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Regression testing</a:t>
            </a:r>
            <a:r>
              <a:rPr lang="en-US" altLang="ja-JP" sz="3200" b="0" dirty="0">
                <a:solidFill>
                  <a:schemeClr val="tx1"/>
                </a:solidFill>
                <a:latin typeface="+mn-lt"/>
              </a:rPr>
              <a:t>	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: </a:t>
            </a:r>
            <a:r>
              <a:rPr lang="en-US" altLang="ja-JP" sz="3200" dirty="0" smtClean="0">
                <a:solidFill>
                  <a:srgbClr val="0066FF"/>
                </a:solidFill>
                <a:latin typeface="+mn-lt"/>
              </a:rPr>
              <a:t>3 minutes</a:t>
            </a: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/change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184270" y="689933"/>
            <a:ext cx="8779749" cy="7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ja-JP" sz="3200" b="0" dirty="0" smtClean="0">
                <a:solidFill>
                  <a:schemeClr val="tx1"/>
                </a:solidFill>
                <a:latin typeface="+mn-lt"/>
              </a:rPr>
              <a:t>Change requests		: 3 times/week</a:t>
            </a:r>
            <a:endParaRPr lang="en-US" altLang="ja-JP" sz="3200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4" name="図 13" descr="Burn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64" y="2780928"/>
            <a:ext cx="7257472" cy="3384376"/>
          </a:xfrm>
          <a:prstGeom prst="rect">
            <a:avLst/>
          </a:prstGeom>
        </p:spPr>
      </p:pic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Example of metrics</a:t>
            </a:r>
            <a:endParaRPr kumimoji="1" lang="ja-JP" altLang="en-US" dirty="0"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5373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Attended as a session speaker!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3" name="図 2" descr="登壇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2" y="849600"/>
            <a:ext cx="9066097" cy="50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330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moneyba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6632"/>
            <a:ext cx="4071863" cy="6120680"/>
          </a:xfrm>
          <a:prstGeom prst="rect">
            <a:avLst/>
          </a:prstGeom>
        </p:spPr>
      </p:pic>
      <p:sp>
        <p:nvSpPr>
          <p:cNvPr id="6" name="タイトル 2"/>
          <p:cNvSpPr txBox="1">
            <a:spLocks/>
          </p:cNvSpPr>
          <p:nvPr/>
        </p:nvSpPr>
        <p:spPr>
          <a:xfrm>
            <a:off x="4355976" y="2709000"/>
            <a:ext cx="4680000" cy="144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tr-TR" altLang="ja-JP" sz="2000" b="0" dirty="0">
                <a:solidFill>
                  <a:srgbClr val="000000"/>
                </a:solidFill>
                <a:latin typeface="+mn-ea"/>
                <a:ea typeface="+mn-ea"/>
                <a:cs typeface="ＭＳ 明朝"/>
                <a:hlinkClick r:id="rId4"/>
              </a:rPr>
              <a:t>http://books.rakuten.co.jp/rk/91a2285c6f0b4fea867632bcd286bf1d</a:t>
            </a:r>
            <a:r>
              <a:rPr lang="tr-TR" altLang="ja-JP" sz="2000" b="0" dirty="0" smtClean="0">
                <a:solidFill>
                  <a:srgbClr val="000000"/>
                </a:solidFill>
                <a:latin typeface="+mn-ea"/>
                <a:ea typeface="+mn-ea"/>
                <a:cs typeface="ＭＳ 明朝"/>
                <a:hlinkClick r:id="rId4"/>
              </a:rPr>
              <a:t>/</a:t>
            </a:r>
            <a:endParaRPr lang="tr-TR" altLang="ja-JP" sz="2000" b="0" dirty="0" smtClean="0">
              <a:solidFill>
                <a:srgbClr val="000000"/>
              </a:solidFill>
              <a:latin typeface="+mn-ea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32843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Increasing concerns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Do the same thing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 in software product world.</a:t>
            </a: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It is useful for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  <a:ea typeface="+mn-ea"/>
                <a:cs typeface="ＭＳ 明朝"/>
              </a:rPr>
              <a:t>clarifying the biggest point to improve.</a:t>
            </a:r>
            <a:endParaRPr kumimoji="0" lang="en-US" altLang="ja-JP" sz="1800" kern="0" dirty="0" smtClean="0">
              <a:solidFill>
                <a:srgbClr val="BF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chemeClr val="tx1"/>
                </a:solidFill>
                <a:latin typeface="+mn-lt"/>
                <a:ea typeface="+mn-ea"/>
                <a:cs typeface="ＭＳ 明朝"/>
              </a:rPr>
              <a:t>For finding problems and knowing progress.</a:t>
            </a:r>
            <a:endParaRPr kumimoji="0" lang="en-US" altLang="ja-JP" sz="1800" b="0" kern="0" dirty="0" smtClean="0"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966358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“Useful Metrics in a Complex World” by Ken </a:t>
            </a:r>
            <a:r>
              <a:rPr lang="en-US" altLang="ja-JP" dirty="0" smtClean="0"/>
              <a:t>Power (1)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Ken’s paper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algn="l"/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http://www.agilealliance.org/files/9814/0509/9343/ExperienceReport.2014.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  <a:hlinkClick r:id="rId3"/>
              </a:rPr>
              <a:t>Power.pdf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252000" y="2300400"/>
            <a:ext cx="8640000" cy="180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Point of metrics</a:t>
            </a:r>
            <a:endParaRPr lang="en-US" altLang="ja-JP" sz="2400" dirty="0">
              <a:solidFill>
                <a:srgbClr val="BF0000"/>
              </a:solidFill>
              <a:latin typeface="+mn-lt"/>
              <a:ea typeface="ＭＳ ゴシック"/>
              <a:cs typeface="ＭＳ ゴシック"/>
            </a:endParaRP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What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perspective to measure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?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What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does work flow?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What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impedes the flow of work?</a:t>
            </a:r>
          </a:p>
        </p:txBody>
      </p:sp>
    </p:spTree>
    <p:extLst>
      <p:ext uri="{BB962C8B-B14F-4D97-AF65-F5344CB8AC3E}">
        <p14:creationId xmlns:p14="http://schemas.microsoft.com/office/powerpoint/2010/main" val="200999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“Useful Metrics in a Complex World” by Ken Power </a:t>
            </a:r>
            <a:r>
              <a:rPr lang="en-US" altLang="ja-JP" dirty="0" smtClean="0"/>
              <a:t>(2)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C</a:t>
            </a:r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umulative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flow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Useful for finding problems that impede velocity.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Know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information by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trend and hypothesize the following movement.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4437112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Cycle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time</a:t>
            </a:r>
          </a:p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Useful for finding the difference among each status</a:t>
            </a:r>
          </a:p>
          <a:p>
            <a:pPr algn="l"/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of Kanban board.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691284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Throughput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analysis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Useful for knowing the real progress.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Can distinguish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the failure demand and value </a:t>
            </a: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demand.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6954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/>
              <a:t>“Useful Metrics in a Complex World” by Ken </a:t>
            </a:r>
            <a:r>
              <a:rPr lang="en-US" altLang="ja-JP" dirty="0" smtClean="0"/>
              <a:t>Power (3)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3068960"/>
            <a:ext cx="8640000" cy="252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Impression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The </a:t>
            </a:r>
            <a:r>
              <a:rPr lang="en-US" altLang="ja-JP" sz="2400" b="0" dirty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basic idea of metrics is to find problems and know progress.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Get information from the change of metrics.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Other person’s metrics are very insightful.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We’d be better decide who gather metrics.</a:t>
            </a:r>
            <a:endParaRPr lang="ja-JP" altLang="en-US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  <p:sp>
        <p:nvSpPr>
          <p:cNvPr id="4" name="タイトル 2"/>
          <p:cNvSpPr txBox="1">
            <a:spLocks/>
          </p:cNvSpPr>
          <p:nvPr/>
        </p:nvSpPr>
        <p:spPr>
          <a:xfrm>
            <a:off x="252000" y="946800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2400" dirty="0" smtClean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Point </a:t>
            </a:r>
            <a:r>
              <a:rPr lang="en-US" altLang="ja-JP" sz="2400" dirty="0">
                <a:solidFill>
                  <a:srgbClr val="BF0000"/>
                </a:solidFill>
                <a:latin typeface="+mn-lt"/>
                <a:ea typeface="ＭＳ ゴシック"/>
                <a:cs typeface="ＭＳ ゴシック"/>
              </a:rPr>
              <a:t>to use metrics</a:t>
            </a:r>
          </a:p>
          <a:p>
            <a:pPr marL="342900" indent="-342900" algn="l">
              <a:buFont typeface="Arial"/>
              <a:buChar char="•"/>
            </a:pPr>
            <a:r>
              <a:rPr lang="en-US" altLang="ja-JP" sz="2400" b="0" dirty="0" smtClean="0">
                <a:solidFill>
                  <a:schemeClr val="tx1"/>
                </a:solidFill>
                <a:latin typeface="+mn-lt"/>
                <a:ea typeface="ＭＳ ゴシック"/>
                <a:cs typeface="ＭＳ ゴシック"/>
              </a:rPr>
              <a:t>Review each metric continuously</a:t>
            </a:r>
            <a:endParaRPr lang="en-US" altLang="ja-JP" sz="2400" b="0" dirty="0">
              <a:solidFill>
                <a:schemeClr val="tx1"/>
              </a:solidFill>
              <a:latin typeface="+mn-lt"/>
              <a:ea typeface="ＭＳ ゴシック"/>
              <a:cs typeface="ＭＳ 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478475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Next Action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7" name="タイトル 2"/>
          <p:cNvSpPr txBox="1">
            <a:spLocks/>
          </p:cNvSpPr>
          <p:nvPr/>
        </p:nvSpPr>
        <p:spPr>
          <a:xfrm>
            <a:off x="184270" y="690092"/>
            <a:ext cx="8779749" cy="360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lang="en-US" altLang="ja-JP" sz="3600" dirty="0" smtClean="0">
                <a:solidFill>
                  <a:srgbClr val="BF0000"/>
                </a:solidFill>
                <a:latin typeface="+mn-lt"/>
              </a:rPr>
              <a:t>I decided to start the study session about metrics.</a:t>
            </a:r>
          </a:p>
          <a:p>
            <a:pPr marL="457200" indent="-457200" algn="l">
              <a:buFont typeface="Arial"/>
              <a:buChar char="•"/>
            </a:pP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I have been preparing for</a:t>
            </a:r>
            <a:r>
              <a:rPr lang="en-US" altLang="ja-JP" sz="3600" b="0" dirty="0">
                <a:solidFill>
                  <a:schemeClr val="tx1"/>
                </a:solidFill>
                <a:latin typeface="+mn-lt"/>
              </a:rPr>
              <a:t> the study </a:t>
            </a: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session before attending Agile2014.</a:t>
            </a:r>
            <a:endParaRPr lang="en-US" altLang="ja-JP" sz="3600" b="0" dirty="0">
              <a:solidFill>
                <a:schemeClr val="tx1"/>
              </a:solidFill>
              <a:latin typeface="+mn-lt"/>
            </a:endParaRPr>
          </a:p>
          <a:p>
            <a:pPr marL="457200" indent="-457200" algn="l">
              <a:buFont typeface="Arial"/>
              <a:buChar char="•"/>
            </a:pPr>
            <a:r>
              <a:rPr lang="en-US" altLang="ja-JP" sz="3600" b="0" dirty="0" smtClean="0">
                <a:solidFill>
                  <a:schemeClr val="tx1"/>
                </a:solidFill>
                <a:latin typeface="+mn-lt"/>
              </a:rPr>
              <a:t>I will combine our experience of Gemba and the latest researches.</a:t>
            </a:r>
          </a:p>
        </p:txBody>
      </p:sp>
    </p:spTree>
    <p:extLst>
      <p:ext uri="{BB962C8B-B14F-4D97-AF65-F5344CB8AC3E}">
        <p14:creationId xmlns:p14="http://schemas.microsoft.com/office/powerpoint/2010/main" val="185360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590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The essence of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7" name="タイトル 2"/>
          <p:cNvSpPr txBox="1">
            <a:spLocks/>
          </p:cNvSpPr>
          <p:nvPr/>
        </p:nvSpPr>
        <p:spPr>
          <a:xfrm>
            <a:off x="184270" y="690092"/>
            <a:ext cx="8779749" cy="4320000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kern="0" dirty="0">
                <a:solidFill>
                  <a:srgbClr val="BF0000"/>
                </a:solidFill>
                <a:latin typeface="+mn-lt"/>
              </a:rPr>
              <a:t>Agile is a continuous improvement action </a:t>
            </a: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</a:rPr>
              <a:t>and process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kern="0" dirty="0" smtClean="0">
                <a:solidFill>
                  <a:srgbClr val="BF0000"/>
                </a:solidFill>
                <a:latin typeface="+mn-lt"/>
              </a:rPr>
              <a:t>that </a:t>
            </a:r>
            <a:r>
              <a:rPr kumimoji="0" lang="en-US" altLang="ja-JP" sz="2400" kern="0" dirty="0">
                <a:solidFill>
                  <a:srgbClr val="BF0000"/>
                </a:solidFill>
                <a:latin typeface="+mn-lt"/>
              </a:rPr>
              <a:t>can adopt the whole things.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</a:rPr>
              <a:t>PDCA cycles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</a:rPr>
              <a:t>Less up-front rules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</a:rPr>
              <a:t>Create rules &amp; processes by team members (mature)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</a:rPr>
              <a:t>Retrospectives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</a:rPr>
              <a:t>Based on numerical 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measurement (metrics)</a:t>
            </a:r>
            <a:endParaRPr kumimoji="0" lang="en-US" altLang="ja-JP" sz="2400" b="0" kern="0" dirty="0">
              <a:solidFill>
                <a:srgbClr val="000000"/>
              </a:solidFill>
              <a:latin typeface="+mn-lt"/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</a:rPr>
              <a:t>Anything is ok to improve (automation, non-technical process)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</a:rPr>
              <a:t>For </a:t>
            </a: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</a:rPr>
              <a:t>whole team/organization/company</a:t>
            </a:r>
          </a:p>
        </p:txBody>
      </p:sp>
    </p:spTree>
    <p:extLst>
      <p:ext uri="{BB962C8B-B14F-4D97-AF65-F5344CB8AC3E}">
        <p14:creationId xmlns:p14="http://schemas.microsoft.com/office/powerpoint/2010/main" val="3270085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The latest Agile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10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0000"/>
                </a:solidFill>
              </a:rPr>
              <a:t>The essence of Agile is </a:t>
            </a:r>
            <a:r>
              <a:rPr kumimoji="0" lang="en-US" altLang="ja-JP" sz="2400" kern="0" dirty="0">
                <a:solidFill>
                  <a:srgbClr val="BF0000"/>
                </a:solidFill>
              </a:rPr>
              <a:t>NOT </a:t>
            </a:r>
            <a:r>
              <a:rPr kumimoji="0" lang="en-US" altLang="ja-JP" sz="2400" kern="0" dirty="0" smtClean="0">
                <a:solidFill>
                  <a:srgbClr val="BF0000"/>
                </a:solidFill>
              </a:rPr>
              <a:t>changing</a:t>
            </a:r>
            <a:r>
              <a:rPr kumimoji="0" lang="en-US" altLang="ja-JP" sz="2400" b="0" kern="0" dirty="0" smtClean="0">
                <a:solidFill>
                  <a:srgbClr val="000000"/>
                </a:solidFill>
              </a:rPr>
              <a:t>.</a:t>
            </a:r>
            <a:endParaRPr kumimoji="0" lang="en-US" altLang="ja-JP" sz="2400" b="0" kern="0" dirty="0">
              <a:solidFill>
                <a:srgbClr val="000000"/>
              </a:solidFill>
            </a:endParaRPr>
          </a:p>
        </p:txBody>
      </p:sp>
      <p:sp>
        <p:nvSpPr>
          <p:cNvPr id="11" name="タイトル 2"/>
          <p:cNvSpPr txBox="1">
            <a:spLocks/>
          </p:cNvSpPr>
          <p:nvPr/>
        </p:nvSpPr>
        <p:spPr>
          <a:xfrm>
            <a:off x="252000" y="4725144"/>
            <a:ext cx="8640000" cy="144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</a:rPr>
              <a:t>On the other hand, </a:t>
            </a:r>
            <a:r>
              <a:rPr kumimoji="0" lang="en-US" altLang="ja-JP" sz="2400" kern="0" dirty="0" smtClean="0">
                <a:solidFill>
                  <a:srgbClr val="BF0000"/>
                </a:solidFill>
              </a:rPr>
              <a:t>doing </a:t>
            </a:r>
            <a:r>
              <a:rPr kumimoji="0" lang="en-US" altLang="ja-JP" sz="2400" kern="0" dirty="0">
                <a:solidFill>
                  <a:srgbClr val="BF0000"/>
                </a:solidFill>
              </a:rPr>
              <a:t>the essence by themselves is very </a:t>
            </a:r>
            <a:r>
              <a:rPr kumimoji="0" lang="en-US" altLang="ja-JP" sz="2400" kern="0" dirty="0" smtClean="0">
                <a:solidFill>
                  <a:srgbClr val="BF0000"/>
                </a:solidFill>
              </a:rPr>
              <a:t>difficult</a:t>
            </a:r>
            <a:r>
              <a:rPr kumimoji="0" lang="en-US" altLang="ja-JP" sz="2400" b="0" kern="0" dirty="0">
                <a:solidFill>
                  <a:srgbClr val="000000"/>
                </a:solidFill>
              </a:rPr>
              <a:t> </a:t>
            </a:r>
            <a:r>
              <a:rPr kumimoji="0" lang="en-US" altLang="ja-JP" sz="2400" b="0" kern="0" dirty="0" smtClean="0">
                <a:solidFill>
                  <a:srgbClr val="000000"/>
                </a:solidFill>
              </a:rPr>
              <a:t>at present.</a:t>
            </a:r>
            <a:endParaRPr kumimoji="0" lang="en-US" altLang="ja-JP" sz="2400" b="0" kern="0" dirty="0">
              <a:solidFill>
                <a:srgbClr val="000000"/>
              </a:solidFill>
            </a:endParaRP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>
                <a:solidFill>
                  <a:srgbClr val="000000"/>
                </a:solidFill>
              </a:rPr>
              <a:t>I will support it as an Agile Coach from now on.</a:t>
            </a: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52000" y="2205352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</a:rPr>
              <a:t>Field is </a:t>
            </a:r>
            <a:r>
              <a:rPr kumimoji="0" lang="en-US" altLang="ja-JP" sz="2400" kern="0" dirty="0" smtClean="0">
                <a:solidFill>
                  <a:srgbClr val="BF0000"/>
                </a:solidFill>
              </a:rPr>
              <a:t>expanding</a:t>
            </a:r>
            <a:r>
              <a:rPr kumimoji="0" lang="en-US" altLang="ja-JP" sz="2400" b="0" kern="0" dirty="0" smtClean="0">
                <a:solidFill>
                  <a:srgbClr val="000000"/>
                </a:solidFill>
              </a:rPr>
              <a:t>.</a:t>
            </a:r>
          </a:p>
          <a:p>
            <a:pPr marL="342900" indent="-342900" algn="l">
              <a:spcBef>
                <a:spcPts val="0"/>
              </a:spcBef>
              <a:buFont typeface="Arial"/>
              <a:buChar char="•"/>
            </a:pPr>
            <a:r>
              <a:rPr kumimoji="0" lang="en-US" altLang="ja-JP" sz="2400" b="0" kern="0" dirty="0" smtClean="0">
                <a:solidFill>
                  <a:srgbClr val="000000"/>
                </a:solidFill>
              </a:rPr>
              <a:t>Including organizational issues, testing, metrics, and so on.</a:t>
            </a:r>
            <a:endParaRPr kumimoji="0" lang="en-US" altLang="ja-JP" sz="2400" b="0" kern="0" dirty="0">
              <a:solidFill>
                <a:srgbClr val="000000"/>
              </a:solidFill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3465248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</a:rPr>
              <a:t>You’d better clarify </a:t>
            </a:r>
            <a:r>
              <a:rPr kumimoji="0" lang="en-US" altLang="ja-JP" sz="2400" b="0" kern="0" dirty="0">
                <a:solidFill>
                  <a:srgbClr val="000000"/>
                </a:solidFill>
              </a:rPr>
              <a:t>what you need and gather information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0000"/>
                </a:solidFill>
              </a:rPr>
              <a:t>based on the the essence of Agile.</a:t>
            </a:r>
          </a:p>
        </p:txBody>
      </p:sp>
    </p:spTree>
    <p:extLst>
      <p:ext uri="{BB962C8B-B14F-4D97-AF65-F5344CB8AC3E}">
        <p14:creationId xmlns:p14="http://schemas.microsoft.com/office/powerpoint/2010/main" val="289930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2"/>
          <p:cNvSpPr txBox="1">
            <a:spLocks/>
          </p:cNvSpPr>
          <p:nvPr/>
        </p:nvSpPr>
        <p:spPr>
          <a:xfrm>
            <a:off x="180000" y="5613662"/>
            <a:ext cx="8784000" cy="576064"/>
          </a:xfrm>
          <a:prstGeom prst="rect">
            <a:avLst/>
          </a:prstGeom>
          <a:noFill/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dirty="0">
                <a:solidFill>
                  <a:schemeClr val="tx1"/>
                </a:solidFill>
                <a:hlinkClick r:id="rId2"/>
              </a:rPr>
              <a:t>http://agile2015.agilealliance.org</a:t>
            </a:r>
            <a:r>
              <a:rPr lang="en-US" altLang="ja-JP" dirty="0" smtClean="0">
                <a:solidFill>
                  <a:schemeClr val="tx1"/>
                </a:solidFill>
                <a:hlinkClick r:id="rId2"/>
              </a:rPr>
              <a:t>/</a:t>
            </a:r>
            <a:endParaRPr lang="en-US" altLang="ja-JP" dirty="0" smtClean="0">
              <a:solidFill>
                <a:schemeClr val="tx1"/>
              </a:solidFill>
            </a:endParaRPr>
          </a:p>
        </p:txBody>
      </p:sp>
      <p:pic>
        <p:nvPicPr>
          <p:cNvPr id="4" name="図 3" descr="Agile201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64" y="21358"/>
            <a:ext cx="7344673" cy="568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2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kumimoji="1" lang="en-US" altLang="ja-JP" dirty="0" smtClean="0"/>
              <a:t>Agenda</a:t>
            </a:r>
            <a:endParaRPr kumimoji="1" lang="ja-JP" altLang="en-US" dirty="0"/>
          </a:p>
        </p:txBody>
      </p:sp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708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solidFill>
            <a:srgbClr val="FFFFFF"/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  <a:ea typeface="+mj-ea"/>
              </a:rPr>
              <a:t>Reference</a:t>
            </a:r>
            <a:endParaRPr kumimoji="1" lang="ja-JP" altLang="en-US" dirty="0">
              <a:latin typeface="+mn-lt"/>
              <a:ea typeface="+mj-ea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252000" y="945456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</a:rPr>
              <a:t>Program of Agile2014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ea typeface="+mn-ea"/>
                <a:cs typeface="ＭＳ 明朝"/>
                <a:hlinkClick r:id="rId3"/>
              </a:rPr>
              <a:t>http://agile2014.agilealliance.org/program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latin typeface="+mn-lt"/>
                <a:ea typeface="+mn-ea"/>
                <a:cs typeface="ＭＳ 明朝"/>
                <a:hlinkClick r:id="rId3"/>
              </a:rPr>
              <a:t>/</a:t>
            </a:r>
            <a:endParaRPr kumimoji="0" lang="en-US" altLang="ja-JP" sz="2400" b="0" kern="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252000" y="3657270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/>
            <a:r>
              <a:rPr kumimoji="0" lang="en-US" altLang="ja-JP" sz="2400" b="0" kern="0" dirty="0">
                <a:solidFill>
                  <a:srgbClr val="000000"/>
                </a:solidFill>
                <a:latin typeface="+mn-lt"/>
                <a:cs typeface="ＭＳ 明朝"/>
              </a:rPr>
              <a:t>My blog (Japanese)</a:t>
            </a:r>
          </a:p>
          <a:p>
            <a:pPr algn="l"/>
            <a:r>
              <a:rPr lang="en-US" altLang="ja-JP" sz="2400" b="0" dirty="0">
                <a:solidFill>
                  <a:srgbClr val="000000"/>
                </a:solidFill>
                <a:latin typeface="+mn-lt"/>
                <a:cs typeface="ＭＳ 明朝"/>
                <a:hlinkClick r:id="rId4"/>
              </a:rPr>
              <a:t>http://d.hatena.ne.jp/hageyahhoo</a:t>
            </a:r>
            <a:r>
              <a:rPr lang="en-US" altLang="ja-JP" sz="2400" b="0" dirty="0" smtClean="0">
                <a:solidFill>
                  <a:srgbClr val="000000"/>
                </a:solidFill>
                <a:latin typeface="+mn-lt"/>
                <a:cs typeface="ＭＳ 明朝"/>
                <a:hlinkClick r:id="rId4"/>
              </a:rPr>
              <a:t>/</a:t>
            </a:r>
            <a:endParaRPr lang="en-US" altLang="ja-JP" sz="2400" b="0" dirty="0" smtClean="0">
              <a:solidFill>
                <a:srgbClr val="000000"/>
              </a:solidFill>
              <a:latin typeface="+mn-lt"/>
              <a:cs typeface="ＭＳ 明朝"/>
            </a:endParaRPr>
          </a:p>
        </p:txBody>
      </p:sp>
      <p:sp>
        <p:nvSpPr>
          <p:cNvPr id="13" name="タイトル 2"/>
          <p:cNvSpPr txBox="1">
            <a:spLocks/>
          </p:cNvSpPr>
          <p:nvPr/>
        </p:nvSpPr>
        <p:spPr>
          <a:xfrm>
            <a:off x="252000" y="2301363"/>
            <a:ext cx="8640000" cy="1080000"/>
          </a:xfrm>
          <a:prstGeom prst="rect">
            <a:avLst/>
          </a:prstGeom>
          <a:solidFill>
            <a:srgbClr val="F0D296"/>
          </a:solidFill>
          <a:ln>
            <a:solidFill>
              <a:schemeClr val="accent1"/>
            </a:solidFill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0000"/>
                </a:solidFill>
                <a:cs typeface="ＭＳ 明朝"/>
              </a:rPr>
              <a:t>Papers and resources by Agile 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cs typeface="ＭＳ 明朝"/>
              </a:rPr>
              <a:t>Alliance</a:t>
            </a:r>
          </a:p>
          <a:p>
            <a:pPr algn="l">
              <a:spcBef>
                <a:spcPts val="0"/>
              </a:spcBef>
            </a:pPr>
            <a:r>
              <a:rPr kumimoji="0" lang="en-US" altLang="ja-JP" sz="2400" b="0" kern="0" dirty="0">
                <a:solidFill>
                  <a:srgbClr val="000000"/>
                </a:solidFill>
                <a:cs typeface="ＭＳ 明朝"/>
                <a:hlinkClick r:id="rId5"/>
              </a:rPr>
              <a:t>http://www.agilealliance.org/resources</a:t>
            </a:r>
            <a:r>
              <a:rPr kumimoji="0" lang="en-US" altLang="ja-JP" sz="2400" b="0" kern="0" dirty="0" smtClean="0">
                <a:solidFill>
                  <a:srgbClr val="000000"/>
                </a:solidFill>
                <a:cs typeface="ＭＳ 明朝"/>
                <a:hlinkClick r:id="rId5"/>
              </a:rPr>
              <a:t>/</a:t>
            </a:r>
            <a:endParaRPr kumimoji="0" lang="en-US" altLang="ja-JP" sz="2400" b="0" kern="0" dirty="0">
              <a:solidFill>
                <a:srgbClr val="008000"/>
              </a:solidFill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393023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7"/>
          <p:cNvSpPr txBox="1">
            <a:spLocks noChangeArrowheads="1"/>
          </p:cNvSpPr>
          <p:nvPr/>
        </p:nvSpPr>
        <p:spPr bwMode="auto">
          <a:xfrm>
            <a:off x="445331" y="1052736"/>
            <a:ext cx="8240400" cy="540000"/>
          </a:xfrm>
          <a:prstGeom prst="rect">
            <a:avLst/>
          </a:prstGeom>
          <a:solidFill>
            <a:srgbClr val="C00000"/>
          </a:solidFill>
          <a:ln w="12700">
            <a:solidFill>
              <a:srgbClr val="BF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kumimoji="1" lang="en-US" altLang="ja-JP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ＭＳ Ｐゴシック" panose="020B0600070205080204" pitchFamily="50" charset="-128"/>
              </a:rPr>
              <a:t>1. Basic Information of Agile2014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8" name="Text Box 17"/>
          <p:cNvSpPr txBox="1">
            <a:spLocks noChangeArrowheads="1"/>
          </p:cNvSpPr>
          <p:nvPr/>
        </p:nvSpPr>
        <p:spPr bwMode="auto">
          <a:xfrm>
            <a:off x="445331" y="2828934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3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The Latest Trend of Agile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10" name="Text Box 17"/>
          <p:cNvSpPr txBox="1">
            <a:spLocks noChangeArrowheads="1"/>
          </p:cNvSpPr>
          <p:nvPr/>
        </p:nvSpPr>
        <p:spPr bwMode="auto">
          <a:xfrm>
            <a:off x="445331" y="1940835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 smtClean="0">
                <a:solidFill>
                  <a:srgbClr val="FFFFFF"/>
                </a:solidFill>
                <a:latin typeface="+mn-lt"/>
                <a:ea typeface="ＭＳ Ｐゴシック" panose="020B0600070205080204" pitchFamily="50" charset="-128"/>
              </a:rPr>
              <a:t>2. My Presentation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ＭＳ Ｐゴシック" panose="020B0600070205080204" pitchFamily="50" charset="-128"/>
            </a:endParaRPr>
          </a:p>
        </p:txBody>
      </p:sp>
      <p:sp>
        <p:nvSpPr>
          <p:cNvPr id="11" name="Text Box 17"/>
          <p:cNvSpPr txBox="1">
            <a:spLocks noChangeArrowheads="1"/>
          </p:cNvSpPr>
          <p:nvPr/>
        </p:nvSpPr>
        <p:spPr bwMode="auto">
          <a:xfrm>
            <a:off x="445331" y="3717032"/>
            <a:ext cx="8240400" cy="540000"/>
          </a:xfrm>
          <a:prstGeom prst="rect">
            <a:avLst/>
          </a:prstGeom>
          <a:solidFill>
            <a:srgbClr val="7F7F7F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88900" dist="38100" dir="8100000" algn="ctr" rotWithShape="0">
              <a:schemeClr val="tx1">
                <a:alpha val="30000"/>
              </a:schemeClr>
            </a:outerShdw>
          </a:effectLst>
          <a:extLst/>
        </p:spPr>
        <p:txBody>
          <a:bodyPr anchor="ctr" anchorCtr="0"/>
          <a:lstStyle>
            <a:lvl1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1pPr>
            <a:lvl2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2pPr>
            <a:lvl3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3pPr>
            <a:lvl4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4pPr>
            <a:lvl5pPr algn="l" defTabSz="3810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5pPr>
            <a:lvl6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6pPr>
            <a:lvl7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7pPr>
            <a:lvl8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8pPr>
            <a:lvl9pPr defTabSz="3810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ＭＳ Ｐゴシック" charset="-128"/>
              </a:defRPr>
            </a:lvl9pPr>
          </a:lstStyle>
          <a:p>
            <a:pPr lvl="0">
              <a:spcBef>
                <a:spcPct val="20000"/>
              </a:spcBef>
              <a:buClr>
                <a:srgbClr val="FFFFFF"/>
              </a:buClr>
              <a:defRPr/>
            </a:pP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4</a:t>
            </a:r>
            <a:r>
              <a:rPr lang="en-US" altLang="ja-JP" b="1" kern="0" dirty="0" smtClean="0">
                <a:solidFill>
                  <a:srgbClr val="FFFFFF"/>
                </a:solidFill>
                <a:latin typeface="+mn-lt"/>
              </a:rPr>
              <a:t>. </a:t>
            </a:r>
            <a:r>
              <a:rPr lang="en-US" altLang="ja-JP" b="1" kern="0" dirty="0">
                <a:solidFill>
                  <a:srgbClr val="FFFFFF"/>
                </a:solidFill>
                <a:latin typeface="+mn-lt"/>
              </a:rPr>
              <a:t>Conclusions</a:t>
            </a:r>
            <a:endParaRPr kumimoji="1" lang="ja-JP" altLang="en-US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3975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ja-JP" dirty="0" smtClean="0">
                <a:latin typeface="+mn-lt"/>
              </a:rPr>
              <a:t>Basic information</a:t>
            </a:r>
            <a:endParaRPr kumimoji="1" lang="ja-JP" altLang="en-US" dirty="0">
              <a:latin typeface="+mn-lt"/>
              <a:ea typeface="+mj-ea"/>
            </a:endParaRPr>
          </a:p>
        </p:txBody>
      </p:sp>
      <p:graphicFrame>
        <p:nvGraphicFramePr>
          <p:cNvPr id="2" name="表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827689"/>
              </p:ext>
            </p:extLst>
          </p:nvPr>
        </p:nvGraphicFramePr>
        <p:xfrm>
          <a:off x="438923" y="1192412"/>
          <a:ext cx="8266154" cy="42196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52957"/>
                <a:gridCol w="5213197"/>
              </a:tblGrid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Location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Orlando</a:t>
                      </a:r>
                      <a:r>
                        <a:rPr kumimoji="1" lang="en-US" altLang="ja-JP" sz="2400" dirty="0" smtClean="0"/>
                        <a:t>,</a:t>
                      </a:r>
                      <a:r>
                        <a:rPr kumimoji="1" lang="en-US" altLang="ja-JP" sz="2400" baseline="0" dirty="0" smtClean="0"/>
                        <a:t> Florida, U.S.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Duration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4.5</a:t>
                      </a:r>
                      <a:r>
                        <a:rPr kumimoji="1" lang="en-US" altLang="ja-JP" sz="2400" dirty="0" smtClean="0"/>
                        <a:t> days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Attendees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dirty="0" smtClean="0"/>
                        <a:t>Approximately </a:t>
                      </a:r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2000</a:t>
                      </a:r>
                      <a:r>
                        <a:rPr kumimoji="1" lang="en-US" altLang="ja-JP" sz="2400" dirty="0" smtClean="0"/>
                        <a:t> persons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Sessions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272</a:t>
                      </a:r>
                      <a:r>
                        <a:rPr kumimoji="1" lang="en-US" altLang="ja-JP" sz="2400" dirty="0" smtClean="0"/>
                        <a:t> sessions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39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b="1" dirty="0" smtClean="0"/>
                        <a:t>Session Speakers</a:t>
                      </a:r>
                      <a:endParaRPr kumimoji="1" lang="ja-JP" altLang="en-US" sz="2400" b="1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2400" dirty="0" smtClean="0"/>
                        <a:t>Over </a:t>
                      </a:r>
                      <a:r>
                        <a:rPr kumimoji="1" lang="en-US" altLang="ja-JP" sz="2400" b="1" dirty="0" smtClean="0">
                          <a:solidFill>
                            <a:srgbClr val="BF0000"/>
                          </a:solidFill>
                        </a:rPr>
                        <a:t>280</a:t>
                      </a:r>
                      <a:r>
                        <a:rPr kumimoji="1" lang="en-US" altLang="ja-JP" sz="2400" dirty="0" smtClean="0"/>
                        <a:t> persons</a:t>
                      </a:r>
                      <a:endParaRPr kumimoji="1" lang="ja-JP" altLang="en-US" sz="2400" dirty="0"/>
                    </a:p>
                  </a:txBody>
                  <a:tcPr marL="89215" marR="89215" marT="44608" marB="44608" anchor="ctr">
                    <a:lnL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59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>
          <a:xfrm>
            <a:off x="360000" y="252000"/>
            <a:ext cx="8424000" cy="360000"/>
          </a:xfrm>
          <a:noFill/>
          <a:ln>
            <a:solidFill>
              <a:srgbClr val="FFFFFF"/>
            </a:solidFill>
          </a:ln>
        </p:spPr>
        <p:txBody>
          <a:bodyPr>
            <a:normAutofit fontScale="90000"/>
          </a:bodyPr>
          <a:lstStyle/>
          <a:p>
            <a:r>
              <a:rPr lang="en-US" altLang="ja-JP" kern="0" dirty="0" smtClean="0">
                <a:solidFill>
                  <a:schemeClr val="accent1"/>
                </a:solidFill>
                <a:latin typeface="+mn-lt"/>
                <a:ea typeface="+mj-ea"/>
              </a:rPr>
              <a:t>Rakuten all superstars!</a:t>
            </a:r>
            <a:endParaRPr kumimoji="1" lang="ja-JP" altLang="en-US" dirty="0">
              <a:latin typeface="+mn-lt"/>
              <a:ea typeface="+mj-ea"/>
            </a:endParaRPr>
          </a:p>
        </p:txBody>
      </p:sp>
      <p:pic>
        <p:nvPicPr>
          <p:cNvPr id="2" name="図 1" descr="Rakutens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1" y="849600"/>
            <a:ext cx="9066098" cy="5099680"/>
          </a:xfrm>
          <a:prstGeom prst="rect">
            <a:avLst/>
          </a:prstGeom>
        </p:spPr>
      </p:pic>
      <p:sp>
        <p:nvSpPr>
          <p:cNvPr id="5" name="タイトル 2"/>
          <p:cNvSpPr txBox="1">
            <a:spLocks/>
          </p:cNvSpPr>
          <p:nvPr/>
        </p:nvSpPr>
        <p:spPr>
          <a:xfrm>
            <a:off x="899872" y="3933056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Abex (BDD)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6" name="タイトル 2"/>
          <p:cNvSpPr txBox="1">
            <a:spLocks/>
          </p:cNvSpPr>
          <p:nvPr/>
        </p:nvSpPr>
        <p:spPr>
          <a:xfrm>
            <a:off x="2484048" y="2708920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Dana (R Marketing)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7" name="タイトル 2"/>
          <p:cNvSpPr txBox="1">
            <a:spLocks/>
          </p:cNvSpPr>
          <p:nvPr/>
        </p:nvSpPr>
        <p:spPr>
          <a:xfrm>
            <a:off x="3335315" y="5193256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TheHiro (TDD)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8" name="タイトル 2"/>
          <p:cNvSpPr txBox="1">
            <a:spLocks/>
          </p:cNvSpPr>
          <p:nvPr/>
        </p:nvSpPr>
        <p:spPr>
          <a:xfrm>
            <a:off x="3636176" y="3321048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Pramod (PJM)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  <p:sp>
        <p:nvSpPr>
          <p:cNvPr id="9" name="タイトル 2"/>
          <p:cNvSpPr txBox="1">
            <a:spLocks/>
          </p:cNvSpPr>
          <p:nvPr/>
        </p:nvSpPr>
        <p:spPr>
          <a:xfrm>
            <a:off x="5436376" y="3933056"/>
            <a:ext cx="2520000" cy="540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2800" b="1" kern="1200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  <a:cs typeface="+mj-cs"/>
              </a:defRPr>
            </a:lvl1pPr>
          </a:lstStyle>
          <a:p>
            <a:r>
              <a:rPr lang="en-US" altLang="ja-JP" sz="2000" dirty="0" smtClean="0">
                <a:latin typeface="+mn-lt"/>
                <a:ea typeface="+mn-ea"/>
                <a:cs typeface="ＭＳ 明朝"/>
              </a:rPr>
              <a:t>Yasnob (TDD)</a:t>
            </a:r>
            <a:endParaRPr lang="en-US" altLang="ja-JP" sz="2000" dirty="0" smtClean="0">
              <a:solidFill>
                <a:srgbClr val="000000"/>
              </a:solidFill>
              <a:latin typeface="+mn-lt"/>
              <a:ea typeface="+mn-ea"/>
              <a:cs typeface="ＭＳ 明朝"/>
            </a:endParaRPr>
          </a:p>
        </p:txBody>
      </p:sp>
    </p:spTree>
    <p:extLst>
      <p:ext uri="{BB962C8B-B14F-4D97-AF65-F5344CB8AC3E}">
        <p14:creationId xmlns:p14="http://schemas.microsoft.com/office/powerpoint/2010/main" val="50045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Corporate_strictly_confidential_b">
  <a:themeElements>
    <a:clrScheme name="R-style col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BF0000"/>
      </a:accent1>
      <a:accent2>
        <a:srgbClr val="F06E5A"/>
      </a:accent2>
      <a:accent3>
        <a:srgbClr val="F0AA5A"/>
      </a:accent3>
      <a:accent4>
        <a:srgbClr val="C8DC46"/>
      </a:accent4>
      <a:accent5>
        <a:srgbClr val="00AAE6"/>
      </a:accent5>
      <a:accent6>
        <a:srgbClr val="0078BE"/>
      </a:accent6>
      <a:hlink>
        <a:srgbClr val="0000FF"/>
      </a:hlink>
      <a:folHlink>
        <a:srgbClr val="800080"/>
      </a:folHlink>
    </a:clrScheme>
    <a:fontScheme name="R-style font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FF00"/>
        </a:solidFill>
        <a:ln>
          <a:solidFill>
            <a:srgbClr val="000000"/>
          </a:solidFill>
        </a:ln>
        <a:effectLst>
          <a:outerShdw blurRad="88900" dist="38100" dir="8100000" algn="tr" rotWithShape="0">
            <a:prstClr val="black">
              <a:alpha val="30000"/>
            </a:prstClr>
          </a:outerShdw>
        </a:effectLst>
        <a:extLst/>
      </a:spPr>
      <a:bodyPr anchor="ctr" anchorCtr="0"/>
      <a:lstStyle>
        <a:defPPr algn="ctr">
          <a:defRPr dirty="0" smtClean="0"/>
        </a:defPPr>
      </a:lstStyle>
    </a:spDef>
    <a:lnDef>
      <a:spPr>
        <a:ln w="127000" cmpd="sng">
          <a:solidFill>
            <a:srgbClr val="FF0000"/>
          </a:solidFill>
          <a:tailEnd type="stealth" w="lg" len="lg"/>
        </a:ln>
        <a:effectLst>
          <a:outerShdw blurRad="88900" dist="38100" dir="8100000" algn="ctr" rotWithShape="0">
            <a:srgbClr val="000000">
              <a:alpha val="30000"/>
            </a:srgbClr>
          </a:outerShdw>
        </a:effectLst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C7DCEE764623746B4E4E557D8B3CACD" ma:contentTypeVersion="0" ma:contentTypeDescription="Create a new document." ma:contentTypeScope="" ma:versionID="c4b4ff3fda9e11dcfa76d81ab90015b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EA97D61-185C-4682-A4FE-AB4628D27E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E52D75E9-7A55-4E2A-89EF-D6493A63AB07}">
  <ds:schemaRefs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564C25D7-D27D-47E0-8384-6126C745C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5103</TotalTime>
  <Words>1897</Words>
  <Application>Microsoft Office PowerPoint</Application>
  <PresentationFormat>画面に合わせる (4:3)</PresentationFormat>
  <Paragraphs>607</Paragraphs>
  <Slides>60</Slides>
  <Notes>56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60</vt:i4>
      </vt:variant>
    </vt:vector>
  </HeadingPairs>
  <TitlesOfParts>
    <vt:vector size="61" baseType="lpstr">
      <vt:lpstr>Corporate_strictly_confidential_b</vt:lpstr>
      <vt:lpstr>PowerPoint プレゼンテーション</vt:lpstr>
      <vt:lpstr>About me</vt:lpstr>
      <vt:lpstr>PowerPoint プレゼンテーション</vt:lpstr>
      <vt:lpstr>The world’s largest Agile Conference</vt:lpstr>
      <vt:lpstr>Attended as a session speaker!</vt:lpstr>
      <vt:lpstr>Agenda</vt:lpstr>
      <vt:lpstr>PowerPoint プレゼンテーション</vt:lpstr>
      <vt:lpstr>Basic information</vt:lpstr>
      <vt:lpstr>Rakuten all superstars!</vt:lpstr>
      <vt:lpstr>Trend of sessions</vt:lpstr>
      <vt:lpstr>Comparison of trends (with Yamaguchi-san @Yahoo)</vt:lpstr>
      <vt:lpstr>PowerPoint プレゼンテーション</vt:lpstr>
      <vt:lpstr>Information and documents</vt:lpstr>
      <vt:lpstr>Before session</vt:lpstr>
      <vt:lpstr>Before session (expanded)</vt:lpstr>
      <vt:lpstr>On session program</vt:lpstr>
      <vt:lpstr>Venue</vt:lpstr>
      <vt:lpstr>Key item as a speaker</vt:lpstr>
      <vt:lpstr>Image of presentation</vt:lpstr>
      <vt:lpstr>Result</vt:lpstr>
      <vt:lpstr>Rebecca Wirfs-Brock: Track chair</vt:lpstr>
      <vt:lpstr>Jutta Eckstein: My shepherd</vt:lpstr>
      <vt:lpstr>Impression</vt:lpstr>
      <vt:lpstr>Next Action</vt:lpstr>
      <vt:lpstr>PowerPoint プレゼンテーション</vt:lpstr>
      <vt:lpstr>About 3 years ago</vt:lpstr>
      <vt:lpstr>This year</vt:lpstr>
      <vt:lpstr>The latest trend of Agile</vt:lpstr>
      <vt:lpstr>1. Enterprise Agile</vt:lpstr>
      <vt:lpstr>Ordinary Agile</vt:lpstr>
      <vt:lpstr>Enterprise Agile</vt:lpstr>
      <vt:lpstr>The trend of Enterprise Agile</vt:lpstr>
      <vt:lpstr> Discussion about EA with other practitioners</vt:lpstr>
      <vt:lpstr>Changing mindset is very important, but…</vt:lpstr>
      <vt:lpstr>My opinion</vt:lpstr>
      <vt:lpstr>e.g.) Use automation for collaboration</vt:lpstr>
      <vt:lpstr>Working software for building shared understanding</vt:lpstr>
      <vt:lpstr>2. Testing</vt:lpstr>
      <vt:lpstr>3 topics about testing</vt:lpstr>
      <vt:lpstr>Pattern of Automation for BDD/ATDD</vt:lpstr>
      <vt:lpstr>Current knowledge of Exploratory Testing</vt:lpstr>
      <vt:lpstr>Mutation Testing (1)</vt:lpstr>
      <vt:lpstr>Mutation Testing (2)</vt:lpstr>
      <vt:lpstr>Mutation Testing (3)</vt:lpstr>
      <vt:lpstr>Mutation Testing (4)</vt:lpstr>
      <vt:lpstr>Mutation Testing (5)</vt:lpstr>
      <vt:lpstr>Next Action</vt:lpstr>
      <vt:lpstr>3. Metrics</vt:lpstr>
      <vt:lpstr>Example of metrics</vt:lpstr>
      <vt:lpstr>PowerPoint プレゼンテーション</vt:lpstr>
      <vt:lpstr>Increasing concerns</vt:lpstr>
      <vt:lpstr>“Useful Metrics in a Complex World” by Ken Power (1)</vt:lpstr>
      <vt:lpstr>“Useful Metrics in a Complex World” by Ken Power (2)</vt:lpstr>
      <vt:lpstr>“Useful Metrics in a Complex World” by Ken Power (3)</vt:lpstr>
      <vt:lpstr>Next Action</vt:lpstr>
      <vt:lpstr>PowerPoint プレゼンテーション</vt:lpstr>
      <vt:lpstr>The essence of Agile</vt:lpstr>
      <vt:lpstr>The latest Agile</vt:lpstr>
      <vt:lpstr>PowerPoint プレゼンテーション</vt:lpstr>
      <vt:lpstr>Reference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楽天株式会社</dc:creator>
  <cp:lastModifiedBy>Hiroyuki Ito (The Hiro)</cp:lastModifiedBy>
  <cp:revision>5683</cp:revision>
  <cp:lastPrinted>2012-11-01T00:53:12Z</cp:lastPrinted>
  <dcterms:created xsi:type="dcterms:W3CDTF">2013-01-29T01:30:29Z</dcterms:created>
  <dcterms:modified xsi:type="dcterms:W3CDTF">2014-08-05T01:12:37Z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0x0101006C7DCEE764623746B4E4E557D8B3CACD</vt:lpwstr>
  </property>
</Properties>
</file>

<file path=docProps/thumbnail.jpeg>
</file>